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7" r:id="rId2"/>
    <p:sldId id="280" r:id="rId3"/>
    <p:sldId id="281" r:id="rId4"/>
    <p:sldId id="276" r:id="rId5"/>
    <p:sldId id="284" r:id="rId6"/>
    <p:sldId id="285" r:id="rId7"/>
    <p:sldId id="265" r:id="rId8"/>
    <p:sldId id="279" r:id="rId9"/>
    <p:sldId id="269" r:id="rId10"/>
    <p:sldId id="270"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5471"/>
    <a:srgbClr val="F9BA31"/>
    <a:srgbClr val="21758F"/>
    <a:srgbClr val="41B0D3"/>
    <a:srgbClr val="668089"/>
    <a:srgbClr val="0F516D"/>
    <a:srgbClr val="C4E5F1"/>
    <a:srgbClr val="7BC9E1"/>
    <a:srgbClr val="77C6DF"/>
    <a:srgbClr val="5188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68" autoAdjust="0"/>
    <p:restoredTop sz="94660"/>
  </p:normalViewPr>
  <p:slideViewPr>
    <p:cSldViewPr snapToGrid="0">
      <p:cViewPr varScale="1">
        <p:scale>
          <a:sx n="88" d="100"/>
          <a:sy n="88" d="100"/>
        </p:scale>
        <p:origin x="83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E62FC-A0BA-40C3-B215-EA3D6C013373}" type="datetimeFigureOut">
              <a:rPr lang="en-GB" smtClean="0"/>
              <a:t>05/03/2024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6A93B2-40CC-464A-82C6-B10D75189CF6}" type="slidenum">
              <a:rPr lang="en-GB" smtClean="0"/>
              <a:t>‹#›</a:t>
            </a:fld>
            <a:endParaRPr lang="en-GB" dirty="0"/>
          </a:p>
        </p:txBody>
      </p:sp>
    </p:spTree>
    <p:extLst>
      <p:ext uri="{BB962C8B-B14F-4D97-AF65-F5344CB8AC3E}">
        <p14:creationId xmlns:p14="http://schemas.microsoft.com/office/powerpoint/2010/main" val="1103768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68D9A-1E9F-0538-BA17-5D5D114A1F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FCD1EE-AC0C-D069-ED3E-E7E3B915BA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C94555-A29C-0EF9-5C36-A385C10E8F19}"/>
              </a:ext>
            </a:extLst>
          </p:cNvPr>
          <p:cNvSpPr>
            <a:spLocks noGrp="1"/>
          </p:cNvSpPr>
          <p:nvPr>
            <p:ph type="dt" sz="half" idx="10"/>
          </p:nvPr>
        </p:nvSpPr>
        <p:spPr/>
        <p:txBody>
          <a:bodyPr/>
          <a:lstStyle/>
          <a:p>
            <a:fld id="{89FBBF40-563B-45A8-8936-B40AA71EE773}" type="datetimeFigureOut">
              <a:rPr lang="en-GB" smtClean="0"/>
              <a:t>05/03/2024</a:t>
            </a:fld>
            <a:endParaRPr lang="en-GB" dirty="0"/>
          </a:p>
        </p:txBody>
      </p:sp>
      <p:sp>
        <p:nvSpPr>
          <p:cNvPr id="5" name="Footer Placeholder 4">
            <a:extLst>
              <a:ext uri="{FF2B5EF4-FFF2-40B4-BE49-F238E27FC236}">
                <a16:creationId xmlns:a16="http://schemas.microsoft.com/office/drawing/2014/main" id="{D85CD9AE-341D-F098-C741-0EEC67DEA49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D0139DE-8D9D-DB45-04AC-2272E5C413AC}"/>
              </a:ext>
            </a:extLst>
          </p:cNvPr>
          <p:cNvSpPr>
            <a:spLocks noGrp="1"/>
          </p:cNvSpPr>
          <p:nvPr>
            <p:ph type="sldNum" sz="quarter" idx="12"/>
          </p:nvPr>
        </p:nvSpPr>
        <p:spPr/>
        <p:txBody>
          <a:bodyPr/>
          <a:lstStyle/>
          <a:p>
            <a:fld id="{9C5D5872-412E-4DC6-8DDF-D574064F8D22}" type="slidenum">
              <a:rPr lang="en-GB" smtClean="0"/>
              <a:t>‹#›</a:t>
            </a:fld>
            <a:endParaRPr lang="en-GB" dirty="0"/>
          </a:p>
        </p:txBody>
      </p:sp>
    </p:spTree>
    <p:extLst>
      <p:ext uri="{BB962C8B-B14F-4D97-AF65-F5344CB8AC3E}">
        <p14:creationId xmlns:p14="http://schemas.microsoft.com/office/powerpoint/2010/main" val="4086993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712B4-BCDB-51F8-CE86-DE4388011F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41EFA4-6367-FD38-4A16-38EA32EB33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240391-E01E-DB60-CDAE-4E895BF5A736}"/>
              </a:ext>
            </a:extLst>
          </p:cNvPr>
          <p:cNvSpPr>
            <a:spLocks noGrp="1"/>
          </p:cNvSpPr>
          <p:nvPr>
            <p:ph type="dt" sz="half" idx="10"/>
          </p:nvPr>
        </p:nvSpPr>
        <p:spPr/>
        <p:txBody>
          <a:bodyPr/>
          <a:lstStyle/>
          <a:p>
            <a:fld id="{89FBBF40-563B-45A8-8936-B40AA71EE773}" type="datetimeFigureOut">
              <a:rPr lang="en-GB" smtClean="0"/>
              <a:t>05/03/2024</a:t>
            </a:fld>
            <a:endParaRPr lang="en-GB" dirty="0"/>
          </a:p>
        </p:txBody>
      </p:sp>
      <p:sp>
        <p:nvSpPr>
          <p:cNvPr id="5" name="Footer Placeholder 4">
            <a:extLst>
              <a:ext uri="{FF2B5EF4-FFF2-40B4-BE49-F238E27FC236}">
                <a16:creationId xmlns:a16="http://schemas.microsoft.com/office/drawing/2014/main" id="{083EAF2F-7E89-D8F8-4E48-757F1CC2864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BE201BE-D188-270B-8888-342623C0DDB5}"/>
              </a:ext>
            </a:extLst>
          </p:cNvPr>
          <p:cNvSpPr>
            <a:spLocks noGrp="1"/>
          </p:cNvSpPr>
          <p:nvPr>
            <p:ph type="sldNum" sz="quarter" idx="12"/>
          </p:nvPr>
        </p:nvSpPr>
        <p:spPr/>
        <p:txBody>
          <a:bodyPr/>
          <a:lstStyle/>
          <a:p>
            <a:fld id="{9C5D5872-412E-4DC6-8DDF-D574064F8D22}" type="slidenum">
              <a:rPr lang="en-GB" smtClean="0"/>
              <a:t>‹#›</a:t>
            </a:fld>
            <a:endParaRPr lang="en-GB" dirty="0"/>
          </a:p>
        </p:txBody>
      </p:sp>
    </p:spTree>
    <p:extLst>
      <p:ext uri="{BB962C8B-B14F-4D97-AF65-F5344CB8AC3E}">
        <p14:creationId xmlns:p14="http://schemas.microsoft.com/office/powerpoint/2010/main" val="3081430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70C76F-94DF-3835-6EE8-5E5F667574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077A52-4E8E-7EB7-6E31-24CDAA8757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8DD432-60BE-ABD3-4912-147B361E1656}"/>
              </a:ext>
            </a:extLst>
          </p:cNvPr>
          <p:cNvSpPr>
            <a:spLocks noGrp="1"/>
          </p:cNvSpPr>
          <p:nvPr>
            <p:ph type="dt" sz="half" idx="10"/>
          </p:nvPr>
        </p:nvSpPr>
        <p:spPr/>
        <p:txBody>
          <a:bodyPr/>
          <a:lstStyle/>
          <a:p>
            <a:fld id="{89FBBF40-563B-45A8-8936-B40AA71EE773}" type="datetimeFigureOut">
              <a:rPr lang="en-GB" smtClean="0"/>
              <a:t>05/03/2024</a:t>
            </a:fld>
            <a:endParaRPr lang="en-GB" dirty="0"/>
          </a:p>
        </p:txBody>
      </p:sp>
      <p:sp>
        <p:nvSpPr>
          <p:cNvPr id="5" name="Footer Placeholder 4">
            <a:extLst>
              <a:ext uri="{FF2B5EF4-FFF2-40B4-BE49-F238E27FC236}">
                <a16:creationId xmlns:a16="http://schemas.microsoft.com/office/drawing/2014/main" id="{ADE517EC-9F2A-FD24-ABD7-880FA5BA1B2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901AE3-494B-75B1-C786-EA905F4CD288}"/>
              </a:ext>
            </a:extLst>
          </p:cNvPr>
          <p:cNvSpPr>
            <a:spLocks noGrp="1"/>
          </p:cNvSpPr>
          <p:nvPr>
            <p:ph type="sldNum" sz="quarter" idx="12"/>
          </p:nvPr>
        </p:nvSpPr>
        <p:spPr/>
        <p:txBody>
          <a:bodyPr/>
          <a:lstStyle/>
          <a:p>
            <a:fld id="{9C5D5872-412E-4DC6-8DDF-D574064F8D22}" type="slidenum">
              <a:rPr lang="en-GB" smtClean="0"/>
              <a:t>‹#›</a:t>
            </a:fld>
            <a:endParaRPr lang="en-GB" dirty="0"/>
          </a:p>
        </p:txBody>
      </p:sp>
    </p:spTree>
    <p:extLst>
      <p:ext uri="{BB962C8B-B14F-4D97-AF65-F5344CB8AC3E}">
        <p14:creationId xmlns:p14="http://schemas.microsoft.com/office/powerpoint/2010/main" val="46267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EF894-90D2-7DE5-4148-980ED194A8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CE8F54-2A1A-5746-EE75-868092781C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49E252-FFA0-EC5B-E249-62B317F84795}"/>
              </a:ext>
            </a:extLst>
          </p:cNvPr>
          <p:cNvSpPr>
            <a:spLocks noGrp="1"/>
          </p:cNvSpPr>
          <p:nvPr>
            <p:ph type="dt" sz="half" idx="10"/>
          </p:nvPr>
        </p:nvSpPr>
        <p:spPr/>
        <p:txBody>
          <a:bodyPr/>
          <a:lstStyle/>
          <a:p>
            <a:fld id="{89FBBF40-563B-45A8-8936-B40AA71EE773}" type="datetimeFigureOut">
              <a:rPr lang="en-GB" smtClean="0"/>
              <a:t>05/03/2024</a:t>
            </a:fld>
            <a:endParaRPr lang="en-GB" dirty="0"/>
          </a:p>
        </p:txBody>
      </p:sp>
      <p:sp>
        <p:nvSpPr>
          <p:cNvPr id="5" name="Footer Placeholder 4">
            <a:extLst>
              <a:ext uri="{FF2B5EF4-FFF2-40B4-BE49-F238E27FC236}">
                <a16:creationId xmlns:a16="http://schemas.microsoft.com/office/drawing/2014/main" id="{66BBA588-6439-82F9-1E80-6C4FF0FF18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291C797-1B3C-75D2-06AE-968BEFAE6CED}"/>
              </a:ext>
            </a:extLst>
          </p:cNvPr>
          <p:cNvSpPr>
            <a:spLocks noGrp="1"/>
          </p:cNvSpPr>
          <p:nvPr>
            <p:ph type="sldNum" sz="quarter" idx="12"/>
          </p:nvPr>
        </p:nvSpPr>
        <p:spPr/>
        <p:txBody>
          <a:bodyPr/>
          <a:lstStyle/>
          <a:p>
            <a:fld id="{9C5D5872-412E-4DC6-8DDF-D574064F8D22}" type="slidenum">
              <a:rPr lang="en-GB" smtClean="0"/>
              <a:t>‹#›</a:t>
            </a:fld>
            <a:endParaRPr lang="en-GB" dirty="0"/>
          </a:p>
        </p:txBody>
      </p:sp>
    </p:spTree>
    <p:extLst>
      <p:ext uri="{BB962C8B-B14F-4D97-AF65-F5344CB8AC3E}">
        <p14:creationId xmlns:p14="http://schemas.microsoft.com/office/powerpoint/2010/main" val="1313088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3D7EB-AA16-AD3A-54B2-0A91F67743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40CBE9-C08E-A2F8-D9F9-A50EB0CC4F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677B8F-3525-045E-E185-779BF19E2D87}"/>
              </a:ext>
            </a:extLst>
          </p:cNvPr>
          <p:cNvSpPr>
            <a:spLocks noGrp="1"/>
          </p:cNvSpPr>
          <p:nvPr>
            <p:ph type="dt" sz="half" idx="10"/>
          </p:nvPr>
        </p:nvSpPr>
        <p:spPr/>
        <p:txBody>
          <a:bodyPr/>
          <a:lstStyle/>
          <a:p>
            <a:fld id="{89FBBF40-563B-45A8-8936-B40AA71EE773}" type="datetimeFigureOut">
              <a:rPr lang="en-GB" smtClean="0"/>
              <a:t>05/03/2024</a:t>
            </a:fld>
            <a:endParaRPr lang="en-GB" dirty="0"/>
          </a:p>
        </p:txBody>
      </p:sp>
      <p:sp>
        <p:nvSpPr>
          <p:cNvPr id="5" name="Footer Placeholder 4">
            <a:extLst>
              <a:ext uri="{FF2B5EF4-FFF2-40B4-BE49-F238E27FC236}">
                <a16:creationId xmlns:a16="http://schemas.microsoft.com/office/drawing/2014/main" id="{3B2E457D-F8CC-4000-DD2C-97E05EB78F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C78FF89-F87D-8C64-9A28-EBF619044513}"/>
              </a:ext>
            </a:extLst>
          </p:cNvPr>
          <p:cNvSpPr>
            <a:spLocks noGrp="1"/>
          </p:cNvSpPr>
          <p:nvPr>
            <p:ph type="sldNum" sz="quarter" idx="12"/>
          </p:nvPr>
        </p:nvSpPr>
        <p:spPr/>
        <p:txBody>
          <a:bodyPr/>
          <a:lstStyle/>
          <a:p>
            <a:fld id="{9C5D5872-412E-4DC6-8DDF-D574064F8D22}" type="slidenum">
              <a:rPr lang="en-GB" smtClean="0"/>
              <a:t>‹#›</a:t>
            </a:fld>
            <a:endParaRPr lang="en-GB" dirty="0"/>
          </a:p>
        </p:txBody>
      </p:sp>
    </p:spTree>
    <p:extLst>
      <p:ext uri="{BB962C8B-B14F-4D97-AF65-F5344CB8AC3E}">
        <p14:creationId xmlns:p14="http://schemas.microsoft.com/office/powerpoint/2010/main" val="98079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5973-CB36-9801-36E8-74D74B5C98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B6419E-7BC6-D6B5-13CE-1031EA7768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B8E6E6F-765F-E2D9-5BF1-7511ECA74F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FB0E79-A9BB-ECF5-6B00-250448B1D214}"/>
              </a:ext>
            </a:extLst>
          </p:cNvPr>
          <p:cNvSpPr>
            <a:spLocks noGrp="1"/>
          </p:cNvSpPr>
          <p:nvPr>
            <p:ph type="dt" sz="half" idx="10"/>
          </p:nvPr>
        </p:nvSpPr>
        <p:spPr/>
        <p:txBody>
          <a:bodyPr/>
          <a:lstStyle/>
          <a:p>
            <a:fld id="{89FBBF40-563B-45A8-8936-B40AA71EE773}" type="datetimeFigureOut">
              <a:rPr lang="en-GB" smtClean="0"/>
              <a:t>05/03/2024</a:t>
            </a:fld>
            <a:endParaRPr lang="en-GB" dirty="0"/>
          </a:p>
        </p:txBody>
      </p:sp>
      <p:sp>
        <p:nvSpPr>
          <p:cNvPr id="6" name="Footer Placeholder 5">
            <a:extLst>
              <a:ext uri="{FF2B5EF4-FFF2-40B4-BE49-F238E27FC236}">
                <a16:creationId xmlns:a16="http://schemas.microsoft.com/office/drawing/2014/main" id="{8283C02F-DEFD-E108-645B-53797EBC97C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92C152A-85BD-F8CB-F176-898E9BD48FAB}"/>
              </a:ext>
            </a:extLst>
          </p:cNvPr>
          <p:cNvSpPr>
            <a:spLocks noGrp="1"/>
          </p:cNvSpPr>
          <p:nvPr>
            <p:ph type="sldNum" sz="quarter" idx="12"/>
          </p:nvPr>
        </p:nvSpPr>
        <p:spPr/>
        <p:txBody>
          <a:bodyPr/>
          <a:lstStyle/>
          <a:p>
            <a:fld id="{9C5D5872-412E-4DC6-8DDF-D574064F8D22}" type="slidenum">
              <a:rPr lang="en-GB" smtClean="0"/>
              <a:t>‹#›</a:t>
            </a:fld>
            <a:endParaRPr lang="en-GB" dirty="0"/>
          </a:p>
        </p:txBody>
      </p:sp>
    </p:spTree>
    <p:extLst>
      <p:ext uri="{BB962C8B-B14F-4D97-AF65-F5344CB8AC3E}">
        <p14:creationId xmlns:p14="http://schemas.microsoft.com/office/powerpoint/2010/main" val="73154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2C163-31AB-53E0-F6AB-7D35DAB17A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B57ED6-E833-6D8B-95BC-819822B92B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9B9004-09F6-0245-62E3-EE737F0D34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5DE0C0-F900-2E6D-F075-96441B11BC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E1579E-041E-CA8D-39C6-5A8A22CC05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EC86075-CD1A-D7EA-0ED4-CF8B3255AAB7}"/>
              </a:ext>
            </a:extLst>
          </p:cNvPr>
          <p:cNvSpPr>
            <a:spLocks noGrp="1"/>
          </p:cNvSpPr>
          <p:nvPr>
            <p:ph type="dt" sz="half" idx="10"/>
          </p:nvPr>
        </p:nvSpPr>
        <p:spPr/>
        <p:txBody>
          <a:bodyPr/>
          <a:lstStyle/>
          <a:p>
            <a:fld id="{89FBBF40-563B-45A8-8936-B40AA71EE773}" type="datetimeFigureOut">
              <a:rPr lang="en-GB" smtClean="0"/>
              <a:t>05/03/2024</a:t>
            </a:fld>
            <a:endParaRPr lang="en-GB" dirty="0"/>
          </a:p>
        </p:txBody>
      </p:sp>
      <p:sp>
        <p:nvSpPr>
          <p:cNvPr id="8" name="Footer Placeholder 7">
            <a:extLst>
              <a:ext uri="{FF2B5EF4-FFF2-40B4-BE49-F238E27FC236}">
                <a16:creationId xmlns:a16="http://schemas.microsoft.com/office/drawing/2014/main" id="{66026721-A2A0-1DA1-77F3-884AA94F8A8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AE92A13-0D3E-769B-B2AE-4F3AC895F897}"/>
              </a:ext>
            </a:extLst>
          </p:cNvPr>
          <p:cNvSpPr>
            <a:spLocks noGrp="1"/>
          </p:cNvSpPr>
          <p:nvPr>
            <p:ph type="sldNum" sz="quarter" idx="12"/>
          </p:nvPr>
        </p:nvSpPr>
        <p:spPr/>
        <p:txBody>
          <a:bodyPr/>
          <a:lstStyle/>
          <a:p>
            <a:fld id="{9C5D5872-412E-4DC6-8DDF-D574064F8D22}" type="slidenum">
              <a:rPr lang="en-GB" smtClean="0"/>
              <a:t>‹#›</a:t>
            </a:fld>
            <a:endParaRPr lang="en-GB" dirty="0"/>
          </a:p>
        </p:txBody>
      </p:sp>
    </p:spTree>
    <p:extLst>
      <p:ext uri="{BB962C8B-B14F-4D97-AF65-F5344CB8AC3E}">
        <p14:creationId xmlns:p14="http://schemas.microsoft.com/office/powerpoint/2010/main" val="3581169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6AF1-D491-B55B-BD70-65A5064C2F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7FD8813-9D45-4F8D-5A71-D758BEA6112F}"/>
              </a:ext>
            </a:extLst>
          </p:cNvPr>
          <p:cNvSpPr>
            <a:spLocks noGrp="1"/>
          </p:cNvSpPr>
          <p:nvPr>
            <p:ph type="dt" sz="half" idx="10"/>
          </p:nvPr>
        </p:nvSpPr>
        <p:spPr/>
        <p:txBody>
          <a:bodyPr/>
          <a:lstStyle/>
          <a:p>
            <a:fld id="{89FBBF40-563B-45A8-8936-B40AA71EE773}" type="datetimeFigureOut">
              <a:rPr lang="en-GB" smtClean="0"/>
              <a:t>05/03/2024</a:t>
            </a:fld>
            <a:endParaRPr lang="en-GB" dirty="0"/>
          </a:p>
        </p:txBody>
      </p:sp>
      <p:sp>
        <p:nvSpPr>
          <p:cNvPr id="4" name="Footer Placeholder 3">
            <a:extLst>
              <a:ext uri="{FF2B5EF4-FFF2-40B4-BE49-F238E27FC236}">
                <a16:creationId xmlns:a16="http://schemas.microsoft.com/office/drawing/2014/main" id="{D53BDD5A-5720-1821-70E3-910B3962370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58D054A-63A7-D9FE-1473-0063848A298D}"/>
              </a:ext>
            </a:extLst>
          </p:cNvPr>
          <p:cNvSpPr>
            <a:spLocks noGrp="1"/>
          </p:cNvSpPr>
          <p:nvPr>
            <p:ph type="sldNum" sz="quarter" idx="12"/>
          </p:nvPr>
        </p:nvSpPr>
        <p:spPr/>
        <p:txBody>
          <a:bodyPr/>
          <a:lstStyle/>
          <a:p>
            <a:fld id="{9C5D5872-412E-4DC6-8DDF-D574064F8D22}" type="slidenum">
              <a:rPr lang="en-GB" smtClean="0"/>
              <a:t>‹#›</a:t>
            </a:fld>
            <a:endParaRPr lang="en-GB" dirty="0"/>
          </a:p>
        </p:txBody>
      </p:sp>
    </p:spTree>
    <p:extLst>
      <p:ext uri="{BB962C8B-B14F-4D97-AF65-F5344CB8AC3E}">
        <p14:creationId xmlns:p14="http://schemas.microsoft.com/office/powerpoint/2010/main" val="895797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DAB4EA-B509-0A85-8F94-D8311A8C7D0F}"/>
              </a:ext>
            </a:extLst>
          </p:cNvPr>
          <p:cNvSpPr>
            <a:spLocks noGrp="1"/>
          </p:cNvSpPr>
          <p:nvPr>
            <p:ph type="dt" sz="half" idx="10"/>
          </p:nvPr>
        </p:nvSpPr>
        <p:spPr/>
        <p:txBody>
          <a:bodyPr/>
          <a:lstStyle/>
          <a:p>
            <a:fld id="{89FBBF40-563B-45A8-8936-B40AA71EE773}" type="datetimeFigureOut">
              <a:rPr lang="en-GB" smtClean="0"/>
              <a:t>05/03/2024</a:t>
            </a:fld>
            <a:endParaRPr lang="en-GB" dirty="0"/>
          </a:p>
        </p:txBody>
      </p:sp>
      <p:sp>
        <p:nvSpPr>
          <p:cNvPr id="3" name="Footer Placeholder 2">
            <a:extLst>
              <a:ext uri="{FF2B5EF4-FFF2-40B4-BE49-F238E27FC236}">
                <a16:creationId xmlns:a16="http://schemas.microsoft.com/office/drawing/2014/main" id="{C388CB57-0792-761C-6057-5685089DAD5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9A297BD-B83A-F982-E736-A42957B9301A}"/>
              </a:ext>
            </a:extLst>
          </p:cNvPr>
          <p:cNvSpPr>
            <a:spLocks noGrp="1"/>
          </p:cNvSpPr>
          <p:nvPr>
            <p:ph type="sldNum" sz="quarter" idx="12"/>
          </p:nvPr>
        </p:nvSpPr>
        <p:spPr/>
        <p:txBody>
          <a:bodyPr/>
          <a:lstStyle/>
          <a:p>
            <a:fld id="{9C5D5872-412E-4DC6-8DDF-D574064F8D22}" type="slidenum">
              <a:rPr lang="en-GB" smtClean="0"/>
              <a:t>‹#›</a:t>
            </a:fld>
            <a:endParaRPr lang="en-GB" dirty="0"/>
          </a:p>
        </p:txBody>
      </p:sp>
    </p:spTree>
    <p:extLst>
      <p:ext uri="{BB962C8B-B14F-4D97-AF65-F5344CB8AC3E}">
        <p14:creationId xmlns:p14="http://schemas.microsoft.com/office/powerpoint/2010/main" val="366870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4C85-1D01-A483-2EC5-3C96575234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891A61-52BE-EFD1-E4E7-BEAB18E7C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D84894-5035-DB29-2E45-54CB783CF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DBC931-BE24-F215-4B5A-0CE7B8BF33AD}"/>
              </a:ext>
            </a:extLst>
          </p:cNvPr>
          <p:cNvSpPr>
            <a:spLocks noGrp="1"/>
          </p:cNvSpPr>
          <p:nvPr>
            <p:ph type="dt" sz="half" idx="10"/>
          </p:nvPr>
        </p:nvSpPr>
        <p:spPr/>
        <p:txBody>
          <a:bodyPr/>
          <a:lstStyle/>
          <a:p>
            <a:fld id="{89FBBF40-563B-45A8-8936-B40AA71EE773}" type="datetimeFigureOut">
              <a:rPr lang="en-GB" smtClean="0"/>
              <a:t>05/03/2024</a:t>
            </a:fld>
            <a:endParaRPr lang="en-GB" dirty="0"/>
          </a:p>
        </p:txBody>
      </p:sp>
      <p:sp>
        <p:nvSpPr>
          <p:cNvPr id="6" name="Footer Placeholder 5">
            <a:extLst>
              <a:ext uri="{FF2B5EF4-FFF2-40B4-BE49-F238E27FC236}">
                <a16:creationId xmlns:a16="http://schemas.microsoft.com/office/drawing/2014/main" id="{BB18D8BA-DBFE-A7F7-B263-53077594E75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426A6E6-3B1B-E630-7D11-BF0CC9AFBB2F}"/>
              </a:ext>
            </a:extLst>
          </p:cNvPr>
          <p:cNvSpPr>
            <a:spLocks noGrp="1"/>
          </p:cNvSpPr>
          <p:nvPr>
            <p:ph type="sldNum" sz="quarter" idx="12"/>
          </p:nvPr>
        </p:nvSpPr>
        <p:spPr/>
        <p:txBody>
          <a:bodyPr/>
          <a:lstStyle/>
          <a:p>
            <a:fld id="{9C5D5872-412E-4DC6-8DDF-D574064F8D22}" type="slidenum">
              <a:rPr lang="en-GB" smtClean="0"/>
              <a:t>‹#›</a:t>
            </a:fld>
            <a:endParaRPr lang="en-GB" dirty="0"/>
          </a:p>
        </p:txBody>
      </p:sp>
    </p:spTree>
    <p:extLst>
      <p:ext uri="{BB962C8B-B14F-4D97-AF65-F5344CB8AC3E}">
        <p14:creationId xmlns:p14="http://schemas.microsoft.com/office/powerpoint/2010/main" val="254300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D30D4-36B8-EA30-C773-A4A6772472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74E0D2-148E-0E68-6785-1EA1D29B65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7C15511F-C744-BAAF-9C5A-A0827B538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0F3D37-27A2-E31C-157F-F7257BD49CAE}"/>
              </a:ext>
            </a:extLst>
          </p:cNvPr>
          <p:cNvSpPr>
            <a:spLocks noGrp="1"/>
          </p:cNvSpPr>
          <p:nvPr>
            <p:ph type="dt" sz="half" idx="10"/>
          </p:nvPr>
        </p:nvSpPr>
        <p:spPr/>
        <p:txBody>
          <a:bodyPr/>
          <a:lstStyle/>
          <a:p>
            <a:fld id="{89FBBF40-563B-45A8-8936-B40AA71EE773}" type="datetimeFigureOut">
              <a:rPr lang="en-GB" smtClean="0"/>
              <a:t>05/03/2024</a:t>
            </a:fld>
            <a:endParaRPr lang="en-GB" dirty="0"/>
          </a:p>
        </p:txBody>
      </p:sp>
      <p:sp>
        <p:nvSpPr>
          <p:cNvPr id="6" name="Footer Placeholder 5">
            <a:extLst>
              <a:ext uri="{FF2B5EF4-FFF2-40B4-BE49-F238E27FC236}">
                <a16:creationId xmlns:a16="http://schemas.microsoft.com/office/drawing/2014/main" id="{4C2C4516-4037-FB8F-4EEA-EF2AF9DCD5E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90E34A1-4DDC-A488-DD73-04D6481F3FA8}"/>
              </a:ext>
            </a:extLst>
          </p:cNvPr>
          <p:cNvSpPr>
            <a:spLocks noGrp="1"/>
          </p:cNvSpPr>
          <p:nvPr>
            <p:ph type="sldNum" sz="quarter" idx="12"/>
          </p:nvPr>
        </p:nvSpPr>
        <p:spPr/>
        <p:txBody>
          <a:bodyPr/>
          <a:lstStyle/>
          <a:p>
            <a:fld id="{9C5D5872-412E-4DC6-8DDF-D574064F8D22}" type="slidenum">
              <a:rPr lang="en-GB" smtClean="0"/>
              <a:t>‹#›</a:t>
            </a:fld>
            <a:endParaRPr lang="en-GB" dirty="0"/>
          </a:p>
        </p:txBody>
      </p:sp>
    </p:spTree>
    <p:extLst>
      <p:ext uri="{BB962C8B-B14F-4D97-AF65-F5344CB8AC3E}">
        <p14:creationId xmlns:p14="http://schemas.microsoft.com/office/powerpoint/2010/main" val="544198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4E5F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8A0499-8DEC-ECAD-A83E-B36B61D2D9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2EBCAB-6ECF-413F-6B0B-B8EE95667C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6B0CC5-341C-B8AF-025E-A93DD9465A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BBF40-563B-45A8-8936-B40AA71EE773}" type="datetimeFigureOut">
              <a:rPr lang="en-GB" smtClean="0"/>
              <a:t>05/03/2024</a:t>
            </a:fld>
            <a:endParaRPr lang="en-GB" dirty="0"/>
          </a:p>
        </p:txBody>
      </p:sp>
      <p:sp>
        <p:nvSpPr>
          <p:cNvPr id="5" name="Footer Placeholder 4">
            <a:extLst>
              <a:ext uri="{FF2B5EF4-FFF2-40B4-BE49-F238E27FC236}">
                <a16:creationId xmlns:a16="http://schemas.microsoft.com/office/drawing/2014/main" id="{976D9F40-B8FE-8F1C-72A1-1A87B7D015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D46A722-0FB9-FEF4-356F-968A90DA1D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D5872-412E-4DC6-8DDF-D574064F8D22}" type="slidenum">
              <a:rPr lang="en-GB" smtClean="0"/>
              <a:t>‹#›</a:t>
            </a:fld>
            <a:endParaRPr lang="en-GB" dirty="0"/>
          </a:p>
        </p:txBody>
      </p:sp>
    </p:spTree>
    <p:extLst>
      <p:ext uri="{BB962C8B-B14F-4D97-AF65-F5344CB8AC3E}">
        <p14:creationId xmlns:p14="http://schemas.microsoft.com/office/powerpoint/2010/main" val="1138209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hyperlink" Target="https://www.onelondon.online/information-for-health-and-care-workers/"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enquiries.onelondon@nhst.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onelondon.online/london-care-record-organisations/" TargetMode="External"/><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FDCBDE-310B-FCA7-1AC2-ED643DD5AFE0}"/>
              </a:ext>
            </a:extLst>
          </p:cNvPr>
          <p:cNvSpPr txBox="1"/>
          <p:nvPr/>
        </p:nvSpPr>
        <p:spPr>
          <a:xfrm>
            <a:off x="524731" y="2862661"/>
            <a:ext cx="8591550" cy="1754326"/>
          </a:xfrm>
          <a:prstGeom prst="rect">
            <a:avLst/>
          </a:prstGeom>
          <a:noFill/>
        </p:spPr>
        <p:txBody>
          <a:bodyPr wrap="square" rtlCol="0">
            <a:spAutoFit/>
          </a:bodyPr>
          <a:lstStyle/>
          <a:p>
            <a:r>
              <a:rPr lang="en-GB" sz="3600" b="1" dirty="0">
                <a:solidFill>
                  <a:srgbClr val="0F516D"/>
                </a:solidFill>
                <a:latin typeface="Arial" panose="020B0604020202020204" pitchFamily="34" charset="0"/>
                <a:cs typeface="Arial" panose="020B0604020202020204" pitchFamily="34" charset="0"/>
              </a:rPr>
              <a:t>Introduction to the London Care Record for health and care professionals</a:t>
            </a:r>
          </a:p>
        </p:txBody>
      </p:sp>
      <p:sp>
        <p:nvSpPr>
          <p:cNvPr id="3" name="TextBox 2">
            <a:extLst>
              <a:ext uri="{FF2B5EF4-FFF2-40B4-BE49-F238E27FC236}">
                <a16:creationId xmlns:a16="http://schemas.microsoft.com/office/drawing/2014/main" id="{5D7D9E0D-0096-2832-0CA7-D8C92ADCF9AE}"/>
              </a:ext>
            </a:extLst>
          </p:cNvPr>
          <p:cNvSpPr txBox="1"/>
          <p:nvPr/>
        </p:nvSpPr>
        <p:spPr>
          <a:xfrm>
            <a:off x="4643276" y="5724392"/>
            <a:ext cx="1692041" cy="707886"/>
          </a:xfrm>
          <a:prstGeom prst="rect">
            <a:avLst/>
          </a:prstGeom>
          <a:noFill/>
        </p:spPr>
        <p:txBody>
          <a:bodyPr wrap="square" rtlCol="0">
            <a:spAutoFit/>
          </a:bodyPr>
          <a:lstStyle/>
          <a:p>
            <a:r>
              <a:rPr lang="en-GB" sz="2000" b="1" dirty="0">
                <a:solidFill>
                  <a:srgbClr val="0F516D"/>
                </a:solidFill>
                <a:latin typeface="Arial" panose="020B0604020202020204" pitchFamily="34" charset="0"/>
                <a:cs typeface="Arial" panose="020B0604020202020204" pitchFamily="34" charset="0"/>
              </a:rPr>
              <a:t>Local Logo Placeholder</a:t>
            </a:r>
          </a:p>
        </p:txBody>
      </p:sp>
      <p:sp>
        <p:nvSpPr>
          <p:cNvPr id="8" name="Rectangle 3">
            <a:extLst>
              <a:ext uri="{FF2B5EF4-FFF2-40B4-BE49-F238E27FC236}">
                <a16:creationId xmlns:a16="http://schemas.microsoft.com/office/drawing/2014/main" id="{EAB6CE59-AFA9-5C43-FB81-608919E6831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0648C1F8-D4FD-DAE2-6CD7-3BB374AFE95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E6119C39-21F9-3DED-AAD4-900D9D3E9995}"/>
              </a:ext>
            </a:extLst>
          </p:cNvPr>
          <p:cNvSpPr>
            <a:spLocks noChangeArrowheads="1"/>
          </p:cNvSpPr>
          <p:nvPr/>
        </p:nvSpPr>
        <p:spPr bwMode="auto">
          <a:xfrm>
            <a:off x="-470470" y="8258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29BF7A5E-DFE1-18B1-D2F1-EA51B07D44BF}"/>
              </a:ext>
            </a:extLst>
          </p:cNvPr>
          <p:cNvSpPr txBox="1"/>
          <p:nvPr/>
        </p:nvSpPr>
        <p:spPr>
          <a:xfrm>
            <a:off x="524731" y="2102663"/>
            <a:ext cx="8237091" cy="415498"/>
          </a:xfrm>
          <a:prstGeom prst="rect">
            <a:avLst/>
          </a:prstGeom>
        </p:spPr>
        <p:txBody>
          <a:bodyPr wrap="square" rtlCol="0">
            <a:spAutoFit/>
          </a:bodyPr>
          <a:lstStyle/>
          <a:p>
            <a:r>
              <a:rPr lang="en-GB" sz="2100" dirty="0">
                <a:solidFill>
                  <a:srgbClr val="0F516D"/>
                </a:solidFill>
                <a:latin typeface="Arial" panose="020B0604020202020204" pitchFamily="34" charset="0"/>
                <a:cs typeface="Arial" panose="020B0604020202020204" pitchFamily="34" charset="0"/>
              </a:rPr>
              <a:t>Supporting safe and effective care across the Capital and beyond</a:t>
            </a:r>
          </a:p>
        </p:txBody>
      </p:sp>
      <p:grpSp>
        <p:nvGrpSpPr>
          <p:cNvPr id="9" name="Group 8">
            <a:extLst>
              <a:ext uri="{FF2B5EF4-FFF2-40B4-BE49-F238E27FC236}">
                <a16:creationId xmlns:a16="http://schemas.microsoft.com/office/drawing/2014/main" id="{5A96A085-19DF-A674-111B-D568473A4861}"/>
              </a:ext>
            </a:extLst>
          </p:cNvPr>
          <p:cNvGrpSpPr/>
          <p:nvPr/>
        </p:nvGrpSpPr>
        <p:grpSpPr>
          <a:xfrm>
            <a:off x="0" y="4950836"/>
            <a:ext cx="8302911" cy="462487"/>
            <a:chOff x="-1" y="5881162"/>
            <a:chExt cx="8939525" cy="462487"/>
          </a:xfrm>
        </p:grpSpPr>
        <p:sp>
          <p:nvSpPr>
            <p:cNvPr id="12" name="Parallelogram 11">
              <a:extLst>
                <a:ext uri="{FF2B5EF4-FFF2-40B4-BE49-F238E27FC236}">
                  <a16:creationId xmlns:a16="http://schemas.microsoft.com/office/drawing/2014/main" id="{BEB7288A-E172-847B-3BED-17F3C6DDC5E1}"/>
                </a:ext>
              </a:extLst>
            </p:cNvPr>
            <p:cNvSpPr/>
            <p:nvPr/>
          </p:nvSpPr>
          <p:spPr>
            <a:xfrm flipV="1">
              <a:off x="-1" y="5881164"/>
              <a:ext cx="8690737" cy="462485"/>
            </a:xfrm>
            <a:prstGeom prst="parallelogram">
              <a:avLst>
                <a:gd name="adj" fmla="val 0"/>
              </a:avLst>
            </a:prstGeom>
            <a:solidFill>
              <a:srgbClr val="F8BA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6" name="Isosceles Triangle 5">
              <a:extLst>
                <a:ext uri="{FF2B5EF4-FFF2-40B4-BE49-F238E27FC236}">
                  <a16:creationId xmlns:a16="http://schemas.microsoft.com/office/drawing/2014/main" id="{8CD520D9-649B-BD0D-93A9-D1B9E0088772}"/>
                </a:ext>
              </a:extLst>
            </p:cNvPr>
            <p:cNvSpPr/>
            <p:nvPr/>
          </p:nvSpPr>
          <p:spPr>
            <a:xfrm flipV="1">
              <a:off x="8441948" y="5881162"/>
              <a:ext cx="497576" cy="462487"/>
            </a:xfrm>
            <a:prstGeom prst="triangle">
              <a:avLst/>
            </a:prstGeom>
            <a:solidFill>
              <a:srgbClr val="F8BA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TextBox 13">
            <a:extLst>
              <a:ext uri="{FF2B5EF4-FFF2-40B4-BE49-F238E27FC236}">
                <a16:creationId xmlns:a16="http://schemas.microsoft.com/office/drawing/2014/main" id="{5D7DB38C-CD95-A2B3-1A33-B512BE145497}"/>
              </a:ext>
            </a:extLst>
          </p:cNvPr>
          <p:cNvSpPr txBox="1"/>
          <p:nvPr/>
        </p:nvSpPr>
        <p:spPr>
          <a:xfrm>
            <a:off x="524731" y="4950837"/>
            <a:ext cx="5106948" cy="415498"/>
          </a:xfrm>
          <a:prstGeom prst="rect">
            <a:avLst/>
          </a:prstGeom>
        </p:spPr>
        <p:txBody>
          <a:bodyPr wrap="square" rtlCol="0">
            <a:spAutoFit/>
          </a:bodyPr>
          <a:lstStyle/>
          <a:p>
            <a:r>
              <a:rPr lang="en-GB" sz="2100" dirty="0">
                <a:solidFill>
                  <a:schemeClr val="bg1"/>
                </a:solidFill>
                <a:latin typeface="Arial" panose="020B0604020202020204" pitchFamily="34" charset="0"/>
                <a:cs typeface="Arial" panose="020B0604020202020204" pitchFamily="34" charset="0"/>
              </a:rPr>
              <a:t>Updated 5th March 2024</a:t>
            </a:r>
          </a:p>
        </p:txBody>
      </p:sp>
      <p:sp>
        <p:nvSpPr>
          <p:cNvPr id="16" name="Rectangle 3">
            <a:extLst>
              <a:ext uri="{FF2B5EF4-FFF2-40B4-BE49-F238E27FC236}">
                <a16:creationId xmlns:a16="http://schemas.microsoft.com/office/drawing/2014/main" id="{7D1A6E91-19D7-66D3-FD4E-5A2AAE22D754}"/>
              </a:ext>
            </a:extLst>
          </p:cNvPr>
          <p:cNvSpPr>
            <a:spLocks noChangeArrowheads="1"/>
          </p:cNvSpPr>
          <p:nvPr/>
        </p:nvSpPr>
        <p:spPr bwMode="auto">
          <a:xfrm>
            <a:off x="-1" y="-391920"/>
            <a:ext cx="59170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673F0B11-BD71-1857-AA77-89E6F2C1D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731" y="400604"/>
            <a:ext cx="7778180" cy="16550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B6EEB1A-6479-0730-78A9-6C94B6B0529D}"/>
              </a:ext>
            </a:extLst>
          </p:cNvPr>
          <p:cNvPicPr>
            <a:picLocks noChangeAspect="1"/>
          </p:cNvPicPr>
          <p:nvPr/>
        </p:nvPicPr>
        <p:blipFill>
          <a:blip r:embed="rId3"/>
          <a:stretch>
            <a:fillRect/>
          </a:stretch>
        </p:blipFill>
        <p:spPr>
          <a:xfrm>
            <a:off x="3013104" y="5828810"/>
            <a:ext cx="1239165" cy="499049"/>
          </a:xfrm>
          <a:prstGeom prst="rect">
            <a:avLst/>
          </a:prstGeom>
        </p:spPr>
      </p:pic>
      <p:pic>
        <p:nvPicPr>
          <p:cNvPr id="21" name="Picture 20">
            <a:extLst>
              <a:ext uri="{FF2B5EF4-FFF2-40B4-BE49-F238E27FC236}">
                <a16:creationId xmlns:a16="http://schemas.microsoft.com/office/drawing/2014/main" id="{0A3548F6-9879-92ED-D44C-D397ECF75B7F}"/>
              </a:ext>
            </a:extLst>
          </p:cNvPr>
          <p:cNvPicPr>
            <a:picLocks noChangeAspect="1"/>
          </p:cNvPicPr>
          <p:nvPr/>
        </p:nvPicPr>
        <p:blipFill>
          <a:blip r:embed="rId4"/>
          <a:stretch>
            <a:fillRect/>
          </a:stretch>
        </p:blipFill>
        <p:spPr>
          <a:xfrm>
            <a:off x="627112" y="5776632"/>
            <a:ext cx="1994986" cy="587413"/>
          </a:xfrm>
          <a:prstGeom prst="rect">
            <a:avLst/>
          </a:prstGeom>
        </p:spPr>
      </p:pic>
      <p:sp>
        <p:nvSpPr>
          <p:cNvPr id="23" name="Rectangle 3">
            <a:extLst>
              <a:ext uri="{FF2B5EF4-FFF2-40B4-BE49-F238E27FC236}">
                <a16:creationId xmlns:a16="http://schemas.microsoft.com/office/drawing/2014/main" id="{FCDA68BD-08F0-7449-749D-09B4CA988EC0}"/>
              </a:ext>
            </a:extLst>
          </p:cNvPr>
          <p:cNvSpPr>
            <a:spLocks noChangeArrowheads="1"/>
          </p:cNvSpPr>
          <p:nvPr/>
        </p:nvSpPr>
        <p:spPr bwMode="auto">
          <a:xfrm flipV="1">
            <a:off x="1775129" y="-339016"/>
            <a:ext cx="82370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6">
            <a:extLst>
              <a:ext uri="{FF2B5EF4-FFF2-40B4-BE49-F238E27FC236}">
                <a16:creationId xmlns:a16="http://schemas.microsoft.com/office/drawing/2014/main" id="{F4155A3C-EA1E-2696-24A5-721AA8B4FE8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9">
            <a:extLst>
              <a:ext uri="{FF2B5EF4-FFF2-40B4-BE49-F238E27FC236}">
                <a16:creationId xmlns:a16="http://schemas.microsoft.com/office/drawing/2014/main" id="{3DD699D8-C327-7268-A46E-F06102DDB2F2}"/>
              </a:ext>
            </a:extLst>
          </p:cNvPr>
          <p:cNvSpPr>
            <a:spLocks noChangeArrowheads="1"/>
          </p:cNvSpPr>
          <p:nvPr/>
        </p:nvSpPr>
        <p:spPr bwMode="auto">
          <a:xfrm flipV="1">
            <a:off x="0" y="-392640"/>
            <a:ext cx="46516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3">
            <a:extLst>
              <a:ext uri="{FF2B5EF4-FFF2-40B4-BE49-F238E27FC236}">
                <a16:creationId xmlns:a16="http://schemas.microsoft.com/office/drawing/2014/main" id="{BCD0EDA5-6679-3D58-29B5-BD2D33C89A5A}"/>
              </a:ext>
            </a:extLst>
          </p:cNvPr>
          <p:cNvSpPr>
            <a:spLocks noChangeArrowheads="1"/>
          </p:cNvSpPr>
          <p:nvPr/>
        </p:nvSpPr>
        <p:spPr bwMode="auto">
          <a:xfrm>
            <a:off x="-104775" y="-5376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Rectangle 6">
            <a:extLst>
              <a:ext uri="{FF2B5EF4-FFF2-40B4-BE49-F238E27FC236}">
                <a16:creationId xmlns:a16="http://schemas.microsoft.com/office/drawing/2014/main" id="{90EFC154-4DFC-147E-5C20-8FDFEDA7E40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9">
            <a:extLst>
              <a:ext uri="{FF2B5EF4-FFF2-40B4-BE49-F238E27FC236}">
                <a16:creationId xmlns:a16="http://schemas.microsoft.com/office/drawing/2014/main" id="{514A7C7D-EA61-E7F6-F2D3-010091849D15}"/>
              </a:ext>
            </a:extLst>
          </p:cNvPr>
          <p:cNvSpPr>
            <a:spLocks noChangeArrowheads="1"/>
          </p:cNvSpPr>
          <p:nvPr/>
        </p:nvSpPr>
        <p:spPr bwMode="auto">
          <a:xfrm flipH="1">
            <a:off x="5991836" y="-756333"/>
            <a:ext cx="56358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12">
            <a:extLst>
              <a:ext uri="{FF2B5EF4-FFF2-40B4-BE49-F238E27FC236}">
                <a16:creationId xmlns:a16="http://schemas.microsoft.com/office/drawing/2014/main" id="{F606DB19-4378-2257-727E-33DB9E359703}"/>
              </a:ext>
            </a:extLst>
          </p:cNvPr>
          <p:cNvSpPr>
            <a:spLocks noChangeArrowheads="1"/>
          </p:cNvSpPr>
          <p:nvPr/>
        </p:nvSpPr>
        <p:spPr bwMode="auto">
          <a:xfrm flipH="1">
            <a:off x="774965" y="6506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Rectangle 15">
            <a:extLst>
              <a:ext uri="{FF2B5EF4-FFF2-40B4-BE49-F238E27FC236}">
                <a16:creationId xmlns:a16="http://schemas.microsoft.com/office/drawing/2014/main" id="{007DCABF-5A13-A097-F17C-327C341BBE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7" name="Picture 16">
            <a:extLst>
              <a:ext uri="{FF2B5EF4-FFF2-40B4-BE49-F238E27FC236}">
                <a16:creationId xmlns:a16="http://schemas.microsoft.com/office/drawing/2014/main" id="{81783C9F-B3D4-A684-1416-20484FFBF790}"/>
              </a:ext>
            </a:extLst>
          </p:cNvPr>
          <p:cNvPicPr>
            <a:picLocks noChangeAspect="1"/>
          </p:cNvPicPr>
          <p:nvPr/>
        </p:nvPicPr>
        <p:blipFill rotWithShape="1">
          <a:blip r:embed="rId5"/>
          <a:srcRect b="11927"/>
          <a:stretch/>
        </p:blipFill>
        <p:spPr>
          <a:xfrm>
            <a:off x="9076788" y="396318"/>
            <a:ext cx="2639551" cy="1663641"/>
          </a:xfrm>
          <a:prstGeom prst="rect">
            <a:avLst/>
          </a:prstGeom>
        </p:spPr>
      </p:pic>
      <p:pic>
        <p:nvPicPr>
          <p:cNvPr id="18" name="Picture 17">
            <a:extLst>
              <a:ext uri="{FF2B5EF4-FFF2-40B4-BE49-F238E27FC236}">
                <a16:creationId xmlns:a16="http://schemas.microsoft.com/office/drawing/2014/main" id="{24A0187F-681E-DFD6-C600-28F47B1B4CA3}"/>
              </a:ext>
            </a:extLst>
          </p:cNvPr>
          <p:cNvPicPr>
            <a:picLocks noChangeAspect="1"/>
          </p:cNvPicPr>
          <p:nvPr/>
        </p:nvPicPr>
        <p:blipFill>
          <a:blip r:embed="rId6"/>
          <a:stretch>
            <a:fillRect/>
          </a:stretch>
        </p:blipFill>
        <p:spPr>
          <a:xfrm>
            <a:off x="9076542" y="4422241"/>
            <a:ext cx="2639797" cy="1902117"/>
          </a:xfrm>
          <a:prstGeom prst="rect">
            <a:avLst/>
          </a:prstGeom>
        </p:spPr>
      </p:pic>
      <p:pic>
        <p:nvPicPr>
          <p:cNvPr id="19" name="Picture 18">
            <a:extLst>
              <a:ext uri="{FF2B5EF4-FFF2-40B4-BE49-F238E27FC236}">
                <a16:creationId xmlns:a16="http://schemas.microsoft.com/office/drawing/2014/main" id="{4541D855-D142-2D70-B26F-162BD7D556A2}"/>
              </a:ext>
            </a:extLst>
          </p:cNvPr>
          <p:cNvPicPr>
            <a:picLocks noChangeAspect="1"/>
          </p:cNvPicPr>
          <p:nvPr/>
        </p:nvPicPr>
        <p:blipFill>
          <a:blip r:embed="rId7"/>
          <a:stretch>
            <a:fillRect/>
          </a:stretch>
        </p:blipFill>
        <p:spPr>
          <a:xfrm>
            <a:off x="9094832" y="2235186"/>
            <a:ext cx="2621507" cy="2005758"/>
          </a:xfrm>
          <a:prstGeom prst="rect">
            <a:avLst/>
          </a:prstGeom>
        </p:spPr>
      </p:pic>
    </p:spTree>
    <p:extLst>
      <p:ext uri="{BB962C8B-B14F-4D97-AF65-F5344CB8AC3E}">
        <p14:creationId xmlns:p14="http://schemas.microsoft.com/office/powerpoint/2010/main" val="2815878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EAB6CE59-AFA9-5C43-FB81-608919E6831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0648C1F8-D4FD-DAE2-6CD7-3BB374AFE95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119A659C-05EC-E9D6-F596-CAADFE9241A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a:extLst>
              <a:ext uri="{FF2B5EF4-FFF2-40B4-BE49-F238E27FC236}">
                <a16:creationId xmlns:a16="http://schemas.microsoft.com/office/drawing/2014/main" id="{AD82C783-2910-FE6A-9144-6A34F6F8D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0737" y="386745"/>
            <a:ext cx="2976532" cy="63335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530B6E-7C90-A2AD-BFD5-E490DBC77D2E}"/>
              </a:ext>
            </a:extLst>
          </p:cNvPr>
          <p:cNvSpPr txBox="1"/>
          <p:nvPr/>
        </p:nvSpPr>
        <p:spPr>
          <a:xfrm>
            <a:off x="524731" y="373772"/>
            <a:ext cx="7609619" cy="1200329"/>
          </a:xfrm>
          <a:prstGeom prst="rect">
            <a:avLst/>
          </a:prstGeom>
          <a:noFill/>
        </p:spPr>
        <p:txBody>
          <a:bodyPr wrap="square" rtlCol="0">
            <a:spAutoFit/>
          </a:bodyPr>
          <a:lstStyle/>
          <a:p>
            <a:r>
              <a:rPr lang="en-GB" sz="3600" b="1" dirty="0">
                <a:solidFill>
                  <a:srgbClr val="0F516D"/>
                </a:solidFill>
                <a:latin typeface="Arial" panose="020B0604020202020204" pitchFamily="34" charset="0"/>
                <a:cs typeface="Arial" panose="020B0604020202020204" pitchFamily="34" charset="0"/>
              </a:rPr>
              <a:t>What difference does the London Care Record make?</a:t>
            </a:r>
          </a:p>
        </p:txBody>
      </p:sp>
      <p:sp>
        <p:nvSpPr>
          <p:cNvPr id="23" name="Rectangle 6">
            <a:extLst>
              <a:ext uri="{FF2B5EF4-FFF2-40B4-BE49-F238E27FC236}">
                <a16:creationId xmlns:a16="http://schemas.microsoft.com/office/drawing/2014/main" id="{DB80927E-DFD3-9452-F4AB-ACE6E624BF1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4632BAA2-9C01-7084-E908-EAC66170724B}"/>
              </a:ext>
            </a:extLst>
          </p:cNvPr>
          <p:cNvSpPr/>
          <p:nvPr/>
        </p:nvSpPr>
        <p:spPr>
          <a:xfrm>
            <a:off x="1" y="5991226"/>
            <a:ext cx="12192000" cy="458440"/>
          </a:xfrm>
          <a:prstGeom prst="rect">
            <a:avLst/>
          </a:prstGeom>
          <a:solidFill>
            <a:srgbClr val="F9BA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21">
            <a:extLst>
              <a:ext uri="{FF2B5EF4-FFF2-40B4-BE49-F238E27FC236}">
                <a16:creationId xmlns:a16="http://schemas.microsoft.com/office/drawing/2014/main" id="{39F295DF-15F6-019C-1E7F-C0CC127C7A1A}"/>
              </a:ext>
            </a:extLst>
          </p:cNvPr>
          <p:cNvSpPr txBox="1"/>
          <p:nvPr/>
        </p:nvSpPr>
        <p:spPr>
          <a:xfrm>
            <a:off x="632623" y="1718950"/>
            <a:ext cx="11510737" cy="1107996"/>
          </a:xfrm>
          <a:prstGeom prst="rect">
            <a:avLst/>
          </a:prstGeom>
        </p:spPr>
        <p:txBody>
          <a:bodyPr wrap="square" lIns="0" tIns="0" rIns="0" bIns="0" rtlCol="0" anchor="t">
            <a:spAutoFit/>
          </a:bodyPr>
          <a:lstStyle/>
          <a:p>
            <a:r>
              <a:rPr lang="en-US" dirty="0">
                <a:latin typeface="Arial" panose="020B0604020202020204" pitchFamily="34" charset="0"/>
                <a:cs typeface="Arial" panose="020B0604020202020204" pitchFamily="34" charset="0"/>
              </a:rPr>
              <a:t>“It helps me to quickly find out which hospital or ward …how many times they have been admitted and why, as well as their discharge summary. This helps ensure all health partners are working together to complete a safe discharge.”</a:t>
            </a:r>
          </a:p>
          <a:p>
            <a:pPr algn="l"/>
            <a:r>
              <a:rPr lang="en-US" b="1" dirty="0">
                <a:solidFill>
                  <a:srgbClr val="0F516D"/>
                </a:solidFill>
                <a:latin typeface="Arial" panose="020B0604020202020204" pitchFamily="34" charset="0"/>
                <a:cs typeface="Arial" panose="020B0604020202020204" pitchFamily="34" charset="0"/>
              </a:rPr>
              <a:t>Hospital Discharge Officer</a:t>
            </a:r>
          </a:p>
        </p:txBody>
      </p:sp>
      <p:sp>
        <p:nvSpPr>
          <p:cNvPr id="16" name="TextBox 33">
            <a:extLst>
              <a:ext uri="{FF2B5EF4-FFF2-40B4-BE49-F238E27FC236}">
                <a16:creationId xmlns:a16="http://schemas.microsoft.com/office/drawing/2014/main" id="{F4BA64BF-F000-B6E9-3B45-4591B28DE546}"/>
              </a:ext>
            </a:extLst>
          </p:cNvPr>
          <p:cNvSpPr txBox="1"/>
          <p:nvPr/>
        </p:nvSpPr>
        <p:spPr>
          <a:xfrm>
            <a:off x="632623" y="3015188"/>
            <a:ext cx="11359352" cy="830997"/>
          </a:xfrm>
          <a:prstGeom prst="rect">
            <a:avLst/>
          </a:prstGeom>
        </p:spPr>
        <p:txBody>
          <a:bodyPr wrap="square" lIns="0" tIns="0" rIns="0" bIns="0" rtlCol="0" anchor="t">
            <a:spAutoFit/>
          </a:bodyPr>
          <a:lstStyle/>
          <a:p>
            <a:r>
              <a:rPr lang="en-US"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In pre-assessment the care is improved, more time spending with patients, less time chasing results as they are obtainable in the London Care Record</a:t>
            </a:r>
            <a:r>
              <a:rPr lang="en-US" dirty="0">
                <a:latin typeface="Arial" panose="020B0604020202020204" pitchFamily="34" charset="0"/>
                <a:cs typeface="Arial" panose="020B0604020202020204" pitchFamily="34" charset="0"/>
              </a:rPr>
              <a:t>.”</a:t>
            </a:r>
          </a:p>
          <a:p>
            <a:pPr algn="l"/>
            <a:r>
              <a:rPr lang="en-US" b="1" dirty="0">
                <a:solidFill>
                  <a:srgbClr val="0F516D"/>
                </a:solidFill>
                <a:latin typeface="Arial" panose="020B0604020202020204" pitchFamily="34" charset="0"/>
                <a:cs typeface="Arial" panose="020B0604020202020204" pitchFamily="34" charset="0"/>
              </a:rPr>
              <a:t>Specialist Nurse</a:t>
            </a:r>
          </a:p>
        </p:txBody>
      </p:sp>
      <p:sp>
        <p:nvSpPr>
          <p:cNvPr id="2" name="Rectangle 3">
            <a:extLst>
              <a:ext uri="{FF2B5EF4-FFF2-40B4-BE49-F238E27FC236}">
                <a16:creationId xmlns:a16="http://schemas.microsoft.com/office/drawing/2014/main" id="{47E1CCDA-7708-E2B6-D669-F2EDE0AAB27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6E7FFB65-3AE9-DE8C-8124-F3BFA17ED4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17" b="9646"/>
          <a:stretch/>
        </p:blipFill>
        <p:spPr bwMode="auto">
          <a:xfrm>
            <a:off x="1612487" y="5583049"/>
            <a:ext cx="2812941" cy="12841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Young Multiracial Doctor Having Fun with Little Girl on Wheelchair.">
            <a:extLst>
              <a:ext uri="{FF2B5EF4-FFF2-40B4-BE49-F238E27FC236}">
                <a16:creationId xmlns:a16="http://schemas.microsoft.com/office/drawing/2014/main" id="{A2E82DED-7654-352D-CE25-F457867DF1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11" r="20703" b="27152"/>
          <a:stretch/>
        </p:blipFill>
        <p:spPr bwMode="auto">
          <a:xfrm>
            <a:off x="6812415" y="4924337"/>
            <a:ext cx="3767098" cy="19336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3">
            <a:extLst>
              <a:ext uri="{FF2B5EF4-FFF2-40B4-BE49-F238E27FC236}">
                <a16:creationId xmlns:a16="http://schemas.microsoft.com/office/drawing/2014/main" id="{721CD376-5D4F-4870-90F3-5C79B79006FE}"/>
              </a:ext>
            </a:extLst>
          </p:cNvPr>
          <p:cNvSpPr txBox="1"/>
          <p:nvPr/>
        </p:nvSpPr>
        <p:spPr>
          <a:xfrm>
            <a:off x="632623" y="4034428"/>
            <a:ext cx="11559377" cy="553998"/>
          </a:xfrm>
          <a:prstGeom prst="rect">
            <a:avLst/>
          </a:prstGeom>
        </p:spPr>
        <p:txBody>
          <a:bodyPr wrap="square" lIns="0" tIns="0" rIns="0" bIns="0" rtlCol="0" anchor="t">
            <a:spAutoFit/>
          </a:bodyPr>
          <a:lstStyle/>
          <a:p>
            <a:r>
              <a:rPr lang="en-GB" b="0" i="0" dirty="0">
                <a:effectLst/>
                <a:latin typeface="Arial" panose="020B0604020202020204" pitchFamily="34" charset="0"/>
                <a:cs typeface="Arial" panose="020B0604020202020204" pitchFamily="34" charset="0"/>
              </a:rPr>
              <a:t>“I was able to give him the best support and treatment and freed up an ambulance to treat patients elsewhere.”</a:t>
            </a:r>
            <a:endParaRPr lang="en-GB" dirty="0">
              <a:effectLst/>
              <a:latin typeface="Arial" panose="020B0604020202020204" pitchFamily="34" charset="0"/>
              <a:cs typeface="Arial" panose="020B0604020202020204" pitchFamily="34" charset="0"/>
            </a:endParaRPr>
          </a:p>
          <a:p>
            <a:r>
              <a:rPr lang="en-GB" b="1" i="0" dirty="0">
                <a:solidFill>
                  <a:srgbClr val="0F516D"/>
                </a:solidFill>
                <a:effectLst/>
                <a:latin typeface="Arial" panose="020B0604020202020204" pitchFamily="34" charset="0"/>
                <a:cs typeface="Arial" panose="020B0604020202020204" pitchFamily="34" charset="0"/>
              </a:rPr>
              <a:t>Advanced Clinical Practitioner </a:t>
            </a:r>
            <a:endParaRPr lang="en-GB" dirty="0">
              <a:solidFill>
                <a:srgbClr val="0F516D"/>
              </a:solidFill>
              <a:effectLst/>
              <a:latin typeface="Arial" panose="020B0604020202020204" pitchFamily="34" charset="0"/>
              <a:cs typeface="Arial" panose="020B0604020202020204" pitchFamily="34" charset="0"/>
            </a:endParaRPr>
          </a:p>
        </p:txBody>
      </p:sp>
      <p:sp>
        <p:nvSpPr>
          <p:cNvPr id="18" name="TextBox 33">
            <a:extLst>
              <a:ext uri="{FF2B5EF4-FFF2-40B4-BE49-F238E27FC236}">
                <a16:creationId xmlns:a16="http://schemas.microsoft.com/office/drawing/2014/main" id="{2B799DA0-40C7-C497-158A-ACC27B9E7C98}"/>
              </a:ext>
            </a:extLst>
          </p:cNvPr>
          <p:cNvSpPr txBox="1"/>
          <p:nvPr/>
        </p:nvSpPr>
        <p:spPr>
          <a:xfrm>
            <a:off x="632623" y="4782521"/>
            <a:ext cx="11510737" cy="553998"/>
          </a:xfrm>
          <a:prstGeom prst="rect">
            <a:avLst/>
          </a:prstGeom>
        </p:spPr>
        <p:txBody>
          <a:bodyPr wrap="square" lIns="0" tIns="0" rIns="0" bIns="0" rtlCol="0" anchor="t">
            <a:spAutoFit/>
          </a:bodyPr>
          <a:lstStyle/>
          <a:p>
            <a:r>
              <a:rPr lang="en-GB" b="0" i="0" dirty="0">
                <a:effectLst/>
                <a:latin typeface="Arial" panose="020B0604020202020204" pitchFamily="34" charset="0"/>
                <a:cs typeface="Arial" panose="020B0604020202020204" pitchFamily="34" charset="0"/>
              </a:rPr>
              <a:t>“Having access to pathology investigations that the hospital has done means that duplication is avoided.”</a:t>
            </a:r>
            <a:endParaRPr lang="en-GB" dirty="0">
              <a:effectLst/>
              <a:latin typeface="Arial" panose="020B0604020202020204" pitchFamily="34" charset="0"/>
              <a:cs typeface="Arial" panose="020B0604020202020204" pitchFamily="34" charset="0"/>
            </a:endParaRPr>
          </a:p>
          <a:p>
            <a:r>
              <a:rPr lang="en-GB" b="1" i="0" dirty="0">
                <a:solidFill>
                  <a:srgbClr val="0F516D"/>
                </a:solidFill>
                <a:effectLst/>
                <a:latin typeface="Arial" panose="020B0604020202020204" pitchFamily="34" charset="0"/>
                <a:cs typeface="Arial" panose="020B0604020202020204" pitchFamily="34" charset="0"/>
              </a:rPr>
              <a:t>GP</a:t>
            </a:r>
            <a:endParaRPr lang="en-GB" dirty="0">
              <a:solidFill>
                <a:srgbClr val="0F516D"/>
              </a:solidFill>
              <a:effectLst/>
              <a:latin typeface="Arial" panose="020B0604020202020204" pitchFamily="34" charset="0"/>
              <a:cs typeface="Arial" panose="020B0604020202020204" pitchFamily="34" charset="0"/>
            </a:endParaRPr>
          </a:p>
        </p:txBody>
      </p:sp>
      <p:pic>
        <p:nvPicPr>
          <p:cNvPr id="17" name="Picture 5">
            <a:extLst>
              <a:ext uri="{FF2B5EF4-FFF2-40B4-BE49-F238E27FC236}">
                <a16:creationId xmlns:a16="http://schemas.microsoft.com/office/drawing/2014/main" id="{32B876F6-D656-3D7B-CB35-A2DDE1F1CB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6563"/>
          <a:stretch/>
        </p:blipFill>
        <p:spPr bwMode="auto">
          <a:xfrm flipH="1">
            <a:off x="4035920" y="5349297"/>
            <a:ext cx="3043863" cy="152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975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EAB6CE59-AFA9-5C43-FB81-608919E6831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0648C1F8-D4FD-DAE2-6CD7-3BB374AFE95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119A659C-05EC-E9D6-F596-CAADFE9241A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a:extLst>
              <a:ext uri="{FF2B5EF4-FFF2-40B4-BE49-F238E27FC236}">
                <a16:creationId xmlns:a16="http://schemas.microsoft.com/office/drawing/2014/main" id="{AD82C783-2910-FE6A-9144-6A34F6F8D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0737" y="386745"/>
            <a:ext cx="2976532" cy="63335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530B6E-7C90-A2AD-BFD5-E490DBC77D2E}"/>
              </a:ext>
            </a:extLst>
          </p:cNvPr>
          <p:cNvSpPr txBox="1"/>
          <p:nvPr/>
        </p:nvSpPr>
        <p:spPr>
          <a:xfrm>
            <a:off x="524731" y="373772"/>
            <a:ext cx="8009697" cy="1200329"/>
          </a:xfrm>
          <a:prstGeom prst="rect">
            <a:avLst/>
          </a:prstGeom>
          <a:noFill/>
        </p:spPr>
        <p:txBody>
          <a:bodyPr wrap="square" rtlCol="0">
            <a:spAutoFit/>
          </a:bodyPr>
          <a:lstStyle/>
          <a:p>
            <a:r>
              <a:rPr lang="en-GB" sz="3600" b="1" dirty="0">
                <a:solidFill>
                  <a:srgbClr val="0F516D"/>
                </a:solidFill>
                <a:latin typeface="Arial" panose="020B0604020202020204" pitchFamily="34" charset="0"/>
                <a:cs typeface="Arial" panose="020B0604020202020204" pitchFamily="34" charset="0"/>
              </a:rPr>
              <a:t>Further information and contact details</a:t>
            </a:r>
          </a:p>
        </p:txBody>
      </p:sp>
      <p:sp>
        <p:nvSpPr>
          <p:cNvPr id="23" name="Rectangle 6">
            <a:extLst>
              <a:ext uri="{FF2B5EF4-FFF2-40B4-BE49-F238E27FC236}">
                <a16:creationId xmlns:a16="http://schemas.microsoft.com/office/drawing/2014/main" id="{DB80927E-DFD3-9452-F4AB-ACE6E624BF1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Box 21">
            <a:extLst>
              <a:ext uri="{FF2B5EF4-FFF2-40B4-BE49-F238E27FC236}">
                <a16:creationId xmlns:a16="http://schemas.microsoft.com/office/drawing/2014/main" id="{39F295DF-15F6-019C-1E7F-C0CC127C7A1A}"/>
              </a:ext>
            </a:extLst>
          </p:cNvPr>
          <p:cNvSpPr txBox="1"/>
          <p:nvPr/>
        </p:nvSpPr>
        <p:spPr>
          <a:xfrm>
            <a:off x="669313" y="1682797"/>
            <a:ext cx="6452472" cy="1107996"/>
          </a:xfrm>
          <a:prstGeom prst="rect">
            <a:avLst/>
          </a:prstGeom>
        </p:spPr>
        <p:txBody>
          <a:bodyPr wrap="square" lIns="0" tIns="0" rIns="0" bIns="0" rtlCol="0" anchor="t">
            <a:spAutoFit/>
          </a:bodyPr>
          <a:lstStyle/>
          <a:p>
            <a:r>
              <a:rPr lang="en-GB" dirty="0">
                <a:latin typeface="Arial" panose="020B0604020202020204" pitchFamily="34" charset="0"/>
                <a:cs typeface="Arial" panose="020B0604020202020204" pitchFamily="34" charset="0"/>
              </a:rPr>
              <a:t>Find out more about the London Care Record </a:t>
            </a:r>
            <a:r>
              <a:rPr lang="en-GB" sz="1800" b="0" i="0" u="sng" strike="noStrike" dirty="0">
                <a:solidFill>
                  <a:srgbClr val="0563C1"/>
                </a:solidFill>
                <a:effectLst/>
                <a:latin typeface="Arial" panose="020B0604020202020204" pitchFamily="34" charset="0"/>
                <a:hlinkClick r:id="rId3"/>
              </a:rPr>
              <a:t>here</a:t>
            </a:r>
            <a:endParaRPr lang="en-GB" sz="1800" b="0" i="0" u="sng" strike="noStrike" dirty="0">
              <a:solidFill>
                <a:srgbClr val="0563C1"/>
              </a:solidFill>
              <a:effectLst/>
              <a:latin typeface="Arial" panose="020B0604020202020204" pitchFamily="34" charset="0"/>
            </a:endParaRPr>
          </a:p>
          <a:p>
            <a:endParaRPr lang="en-GB" sz="1800" b="0" i="0" u="sng" strike="noStrike" dirty="0">
              <a:solidFill>
                <a:srgbClr val="0563C1"/>
              </a:solidFill>
              <a:effectLst/>
              <a:latin typeface="Arial" panose="020B0604020202020204" pitchFamily="34" charset="0"/>
            </a:endParaRPr>
          </a:p>
          <a:p>
            <a:r>
              <a:rPr lang="en-GB" dirty="0">
                <a:latin typeface="Arial" panose="020B0604020202020204" pitchFamily="34" charset="0"/>
                <a:cs typeface="Arial" panose="020B0604020202020204" pitchFamily="34" charset="0"/>
              </a:rPr>
              <a:t>You can contact the London Care Record Team by emailing </a:t>
            </a:r>
            <a:r>
              <a:rPr lang="en-GB" sz="1800" b="0" i="0" u="sng" strike="noStrike" dirty="0">
                <a:solidFill>
                  <a:srgbClr val="0563C1"/>
                </a:solidFill>
                <a:effectLst/>
                <a:latin typeface="Arial" panose="020B0604020202020204" pitchFamily="34" charset="0"/>
                <a:hlinkClick r:id="rId4"/>
              </a:rPr>
              <a:t>enquiries.onelondon@nhs.net</a:t>
            </a:r>
            <a:endParaRPr lang="en-GB" dirty="0">
              <a:latin typeface="Arial" panose="020B0604020202020204" pitchFamily="34" charset="0"/>
              <a:cs typeface="Arial" panose="020B0604020202020204" pitchFamily="34" charset="0"/>
            </a:endParaRPr>
          </a:p>
        </p:txBody>
      </p:sp>
      <p:sp>
        <p:nvSpPr>
          <p:cNvPr id="2" name="Rectangle 3">
            <a:extLst>
              <a:ext uri="{FF2B5EF4-FFF2-40B4-BE49-F238E27FC236}">
                <a16:creationId xmlns:a16="http://schemas.microsoft.com/office/drawing/2014/main" id="{47E1CCDA-7708-E2B6-D669-F2EDE0AAB27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302F24DE-AC3E-BA99-D1CF-7AEDA80224C3}"/>
              </a:ext>
            </a:extLst>
          </p:cNvPr>
          <p:cNvSpPr>
            <a:spLocks noChangeArrowheads="1"/>
          </p:cNvSpPr>
          <p:nvPr/>
        </p:nvSpPr>
        <p:spPr bwMode="auto">
          <a:xfrm flipV="1">
            <a:off x="8689549" y="-743373"/>
            <a:ext cx="25215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C50A2DB2-0F84-8330-03B8-FA5033CEC57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8A0CFA29-F680-CE84-C869-B50416C9CCFF}"/>
              </a:ext>
            </a:extLst>
          </p:cNvPr>
          <p:cNvSpPr/>
          <p:nvPr/>
        </p:nvSpPr>
        <p:spPr>
          <a:xfrm>
            <a:off x="669313" y="3847394"/>
            <a:ext cx="6950687" cy="12003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F516D"/>
                </a:solidFill>
                <a:latin typeface="Arial" panose="020B0604020202020204" pitchFamily="34" charset="0"/>
                <a:cs typeface="Arial" panose="020B0604020202020204" pitchFamily="34" charset="0"/>
              </a:rPr>
              <a:t>PLACEHOLDER FOR LOCAL CONTACT DETAILS</a:t>
            </a:r>
          </a:p>
        </p:txBody>
      </p:sp>
      <p:sp>
        <p:nvSpPr>
          <p:cNvPr id="14" name="TextBox 21">
            <a:extLst>
              <a:ext uri="{FF2B5EF4-FFF2-40B4-BE49-F238E27FC236}">
                <a16:creationId xmlns:a16="http://schemas.microsoft.com/office/drawing/2014/main" id="{CA7D9836-DA6C-F830-12AE-7DE92079D816}"/>
              </a:ext>
            </a:extLst>
          </p:cNvPr>
          <p:cNvSpPr txBox="1"/>
          <p:nvPr/>
        </p:nvSpPr>
        <p:spPr>
          <a:xfrm>
            <a:off x="669313" y="3010606"/>
            <a:ext cx="6950687" cy="830997"/>
          </a:xfrm>
          <a:prstGeom prst="rect">
            <a:avLst/>
          </a:prstGeom>
        </p:spPr>
        <p:txBody>
          <a:bodyPr wrap="square" lIns="0" tIns="0" rIns="0" bIns="0" rtlCol="0" anchor="t">
            <a:spAutoFit/>
          </a:bodyPr>
          <a:lstStyle/>
          <a:p>
            <a:r>
              <a:rPr lang="en-GB" dirty="0">
                <a:latin typeface="Arial" panose="020B0604020202020204" pitchFamily="34" charset="0"/>
                <a:cs typeface="Arial" panose="020B0604020202020204" pitchFamily="34" charset="0"/>
              </a:rPr>
              <a:t>Find out more about how the London Care Record is used at your organisation here:</a:t>
            </a:r>
          </a:p>
          <a:p>
            <a:endParaRPr lang="en-GB"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01ED2D88-9EC6-A475-1107-BBCBC07345F5}"/>
              </a:ext>
            </a:extLst>
          </p:cNvPr>
          <p:cNvSpPr txBox="1"/>
          <p:nvPr/>
        </p:nvSpPr>
        <p:spPr>
          <a:xfrm>
            <a:off x="4643276" y="5724392"/>
            <a:ext cx="1692041" cy="707886"/>
          </a:xfrm>
          <a:prstGeom prst="rect">
            <a:avLst/>
          </a:prstGeom>
          <a:noFill/>
        </p:spPr>
        <p:txBody>
          <a:bodyPr wrap="square" rtlCol="0">
            <a:spAutoFit/>
          </a:bodyPr>
          <a:lstStyle/>
          <a:p>
            <a:r>
              <a:rPr lang="en-GB" sz="2000" b="1" dirty="0">
                <a:solidFill>
                  <a:srgbClr val="0F516D"/>
                </a:solidFill>
                <a:latin typeface="Arial" panose="020B0604020202020204" pitchFamily="34" charset="0"/>
                <a:cs typeface="Arial" panose="020B0604020202020204" pitchFamily="34" charset="0"/>
              </a:rPr>
              <a:t>Local Logo Placeholder</a:t>
            </a:r>
          </a:p>
        </p:txBody>
      </p:sp>
      <p:pic>
        <p:nvPicPr>
          <p:cNvPr id="30" name="Picture 29">
            <a:extLst>
              <a:ext uri="{FF2B5EF4-FFF2-40B4-BE49-F238E27FC236}">
                <a16:creationId xmlns:a16="http://schemas.microsoft.com/office/drawing/2014/main" id="{0312AFC7-F02D-B5B9-D5DC-324238CABBD5}"/>
              </a:ext>
            </a:extLst>
          </p:cNvPr>
          <p:cNvPicPr>
            <a:picLocks noChangeAspect="1"/>
          </p:cNvPicPr>
          <p:nvPr/>
        </p:nvPicPr>
        <p:blipFill>
          <a:blip r:embed="rId5"/>
          <a:stretch>
            <a:fillRect/>
          </a:stretch>
        </p:blipFill>
        <p:spPr>
          <a:xfrm>
            <a:off x="3013104" y="5828810"/>
            <a:ext cx="1239165" cy="499049"/>
          </a:xfrm>
          <a:prstGeom prst="rect">
            <a:avLst/>
          </a:prstGeom>
        </p:spPr>
      </p:pic>
      <p:pic>
        <p:nvPicPr>
          <p:cNvPr id="31" name="Picture 30">
            <a:extLst>
              <a:ext uri="{FF2B5EF4-FFF2-40B4-BE49-F238E27FC236}">
                <a16:creationId xmlns:a16="http://schemas.microsoft.com/office/drawing/2014/main" id="{CFA3A44D-8DE5-883E-FB51-4D75E569334A}"/>
              </a:ext>
            </a:extLst>
          </p:cNvPr>
          <p:cNvPicPr>
            <a:picLocks noChangeAspect="1"/>
          </p:cNvPicPr>
          <p:nvPr/>
        </p:nvPicPr>
        <p:blipFill>
          <a:blip r:embed="rId6"/>
          <a:stretch>
            <a:fillRect/>
          </a:stretch>
        </p:blipFill>
        <p:spPr>
          <a:xfrm>
            <a:off x="627112" y="5776632"/>
            <a:ext cx="1994986" cy="587413"/>
          </a:xfrm>
          <a:prstGeom prst="rect">
            <a:avLst/>
          </a:prstGeom>
        </p:spPr>
      </p:pic>
    </p:spTree>
    <p:extLst>
      <p:ext uri="{BB962C8B-B14F-4D97-AF65-F5344CB8AC3E}">
        <p14:creationId xmlns:p14="http://schemas.microsoft.com/office/powerpoint/2010/main" val="3530757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EAB6CE59-AFA9-5C43-FB81-608919E6831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0648C1F8-D4FD-DAE2-6CD7-3BB374AFE95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119A659C-05EC-E9D6-F596-CAADFE9241A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a:extLst>
              <a:ext uri="{FF2B5EF4-FFF2-40B4-BE49-F238E27FC236}">
                <a16:creationId xmlns:a16="http://schemas.microsoft.com/office/drawing/2014/main" id="{AD82C783-2910-FE6A-9144-6A34F6F8D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0737" y="386745"/>
            <a:ext cx="2976532" cy="63335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530B6E-7C90-A2AD-BFD5-E490DBC77D2E}"/>
              </a:ext>
            </a:extLst>
          </p:cNvPr>
          <p:cNvSpPr txBox="1"/>
          <p:nvPr/>
        </p:nvSpPr>
        <p:spPr>
          <a:xfrm>
            <a:off x="524731" y="373772"/>
            <a:ext cx="7609619" cy="646331"/>
          </a:xfrm>
          <a:prstGeom prst="rect">
            <a:avLst/>
          </a:prstGeom>
          <a:noFill/>
        </p:spPr>
        <p:txBody>
          <a:bodyPr wrap="square" rtlCol="0">
            <a:spAutoFit/>
          </a:bodyPr>
          <a:lstStyle/>
          <a:p>
            <a:r>
              <a:rPr lang="en-GB" sz="3600" b="1" dirty="0">
                <a:solidFill>
                  <a:srgbClr val="0F516D"/>
                </a:solidFill>
                <a:latin typeface="Arial" panose="020B0604020202020204" pitchFamily="34" charset="0"/>
                <a:cs typeface="Arial" panose="020B0604020202020204" pitchFamily="34" charset="0"/>
              </a:rPr>
              <a:t>What is the London Care Record?</a:t>
            </a:r>
          </a:p>
        </p:txBody>
      </p:sp>
      <p:sp>
        <p:nvSpPr>
          <p:cNvPr id="21" name="TextBox 20">
            <a:extLst>
              <a:ext uri="{FF2B5EF4-FFF2-40B4-BE49-F238E27FC236}">
                <a16:creationId xmlns:a16="http://schemas.microsoft.com/office/drawing/2014/main" id="{C6DC7501-20DA-33B1-4703-0568A959263D}"/>
              </a:ext>
            </a:extLst>
          </p:cNvPr>
          <p:cNvSpPr txBox="1"/>
          <p:nvPr/>
        </p:nvSpPr>
        <p:spPr>
          <a:xfrm>
            <a:off x="4524375" y="1609031"/>
            <a:ext cx="7142894" cy="2585323"/>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The </a:t>
            </a:r>
            <a:r>
              <a:rPr lang="en-GB" b="1" dirty="0">
                <a:latin typeface="Arial" panose="020B0604020202020204" pitchFamily="34" charset="0"/>
                <a:cs typeface="Arial" panose="020B0604020202020204" pitchFamily="34" charset="0"/>
              </a:rPr>
              <a:t>London Care Record</a:t>
            </a:r>
            <a:r>
              <a:rPr lang="en-GB" dirty="0">
                <a:latin typeface="Arial" panose="020B0604020202020204" pitchFamily="34" charset="0"/>
                <a:cs typeface="Arial" panose="020B0604020202020204" pitchFamily="34" charset="0"/>
              </a:rPr>
              <a:t> gives you, and other health and care professionals, instant access to the information you need about a person at the point of care.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It is an up-to-date record of their information over time and across different parts of the NHS and social care.</a:t>
            </a:r>
          </a:p>
          <a:p>
            <a:endParaRPr lang="en-GB"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This joined-up information helps you provide the best possible care and can save you valuable time.</a:t>
            </a:r>
          </a:p>
        </p:txBody>
      </p:sp>
      <p:sp>
        <p:nvSpPr>
          <p:cNvPr id="23" name="Rectangle 6">
            <a:extLst>
              <a:ext uri="{FF2B5EF4-FFF2-40B4-BE49-F238E27FC236}">
                <a16:creationId xmlns:a16="http://schemas.microsoft.com/office/drawing/2014/main" id="{DB80927E-DFD3-9452-F4AB-ACE6E624BF1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DEF45602-D5DB-C6BE-1D30-F0D427118DDE}"/>
              </a:ext>
            </a:extLst>
          </p:cNvPr>
          <p:cNvPicPr>
            <a:picLocks noChangeAspect="1"/>
          </p:cNvPicPr>
          <p:nvPr/>
        </p:nvPicPr>
        <p:blipFill rotWithShape="1">
          <a:blip r:embed="rId3"/>
          <a:srcRect l="25450" t="1" b="36145"/>
          <a:stretch/>
        </p:blipFill>
        <p:spPr>
          <a:xfrm>
            <a:off x="624060" y="1609031"/>
            <a:ext cx="3800730" cy="2585323"/>
          </a:xfrm>
          <a:prstGeom prst="rect">
            <a:avLst/>
          </a:prstGeom>
        </p:spPr>
      </p:pic>
      <p:sp>
        <p:nvSpPr>
          <p:cNvPr id="34" name="Rectangle 33">
            <a:extLst>
              <a:ext uri="{FF2B5EF4-FFF2-40B4-BE49-F238E27FC236}">
                <a16:creationId xmlns:a16="http://schemas.microsoft.com/office/drawing/2014/main" id="{A47172BC-A483-4ECF-3252-1E2C5A2B8FE5}"/>
              </a:ext>
            </a:extLst>
          </p:cNvPr>
          <p:cNvSpPr/>
          <p:nvPr/>
        </p:nvSpPr>
        <p:spPr>
          <a:xfrm>
            <a:off x="8267439" y="4703567"/>
            <a:ext cx="3627705" cy="523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Arial" panose="020B0604020202020204" pitchFamily="34" charset="0"/>
                <a:cs typeface="Arial" panose="020B0604020202020204" pitchFamily="34" charset="0"/>
              </a:rPr>
              <a:t>In most cases information is up to date as it is relayed directly from the original record.</a:t>
            </a:r>
          </a:p>
        </p:txBody>
      </p:sp>
      <p:grpSp>
        <p:nvGrpSpPr>
          <p:cNvPr id="27" name="Group 26">
            <a:extLst>
              <a:ext uri="{FF2B5EF4-FFF2-40B4-BE49-F238E27FC236}">
                <a16:creationId xmlns:a16="http://schemas.microsoft.com/office/drawing/2014/main" id="{806A8112-2E92-35D2-4038-13D7CD3B8412}"/>
              </a:ext>
            </a:extLst>
          </p:cNvPr>
          <p:cNvGrpSpPr/>
          <p:nvPr/>
        </p:nvGrpSpPr>
        <p:grpSpPr>
          <a:xfrm>
            <a:off x="624060" y="4464521"/>
            <a:ext cx="4343988" cy="979097"/>
            <a:chOff x="644439" y="4451776"/>
            <a:chExt cx="4343988" cy="979097"/>
          </a:xfrm>
        </p:grpSpPr>
        <p:sp>
          <p:nvSpPr>
            <p:cNvPr id="40" name="Rectangle 39">
              <a:extLst>
                <a:ext uri="{FF2B5EF4-FFF2-40B4-BE49-F238E27FC236}">
                  <a16:creationId xmlns:a16="http://schemas.microsoft.com/office/drawing/2014/main" id="{B290A3E8-237B-D632-AA1E-E9A55B012077}"/>
                </a:ext>
              </a:extLst>
            </p:cNvPr>
            <p:cNvSpPr/>
            <p:nvPr/>
          </p:nvSpPr>
          <p:spPr>
            <a:xfrm>
              <a:off x="650593" y="4451776"/>
              <a:ext cx="4337834" cy="979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400" b="0" i="0" dirty="0">
                  <a:solidFill>
                    <a:srgbClr val="222222"/>
                  </a:solidFill>
                  <a:effectLst/>
                  <a:latin typeface="Arial" panose="020B0604020202020204" pitchFamily="34" charset="0"/>
                  <a:cs typeface="Arial" panose="020B0604020202020204" pitchFamily="34" charset="0"/>
                </a:rPr>
                <a:t>The London Care Record is a summary view of an individual’s health and care record all in one place.</a:t>
              </a:r>
            </a:p>
          </p:txBody>
        </p:sp>
        <p:cxnSp>
          <p:nvCxnSpPr>
            <p:cNvPr id="41" name="Straight Connector 40">
              <a:extLst>
                <a:ext uri="{FF2B5EF4-FFF2-40B4-BE49-F238E27FC236}">
                  <a16:creationId xmlns:a16="http://schemas.microsoft.com/office/drawing/2014/main" id="{EB757538-ABC1-5FCD-F614-5FEAB44CEBC0}"/>
                </a:ext>
              </a:extLst>
            </p:cNvPr>
            <p:cNvCxnSpPr>
              <a:cxnSpLocks/>
            </p:cNvCxnSpPr>
            <p:nvPr/>
          </p:nvCxnSpPr>
          <p:spPr>
            <a:xfrm>
              <a:off x="644439" y="4786685"/>
              <a:ext cx="0" cy="333955"/>
            </a:xfrm>
            <a:prstGeom prst="line">
              <a:avLst/>
            </a:prstGeom>
            <a:ln w="57150">
              <a:solidFill>
                <a:srgbClr val="F8BA4C"/>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5A47992A-E753-825B-AB29-71723B766D45}"/>
              </a:ext>
            </a:extLst>
          </p:cNvPr>
          <p:cNvSpPr txBox="1"/>
          <p:nvPr/>
        </p:nvSpPr>
        <p:spPr>
          <a:xfrm>
            <a:off x="4907956" y="4703567"/>
            <a:ext cx="3250049" cy="523220"/>
          </a:xfrm>
          <a:prstGeom prst="rect">
            <a:avLst/>
          </a:prstGeom>
          <a:noFill/>
        </p:spPr>
        <p:txBody>
          <a:bodyPr wrap="square">
            <a:spAutoFit/>
          </a:bodyPr>
          <a:lstStyle/>
          <a:p>
            <a:pPr algn="l"/>
            <a:r>
              <a:rPr lang="en-GB" sz="1400" b="0" i="0" dirty="0">
                <a:solidFill>
                  <a:srgbClr val="222222"/>
                </a:solidFill>
                <a:effectLst/>
                <a:latin typeface="Arial" panose="020B0604020202020204" pitchFamily="34" charset="0"/>
                <a:cs typeface="Arial" panose="020B0604020202020204" pitchFamily="34" charset="0"/>
              </a:rPr>
              <a:t>Information in the London Care Record is read-only and cannot be changed.</a:t>
            </a:r>
          </a:p>
        </p:txBody>
      </p:sp>
      <p:cxnSp>
        <p:nvCxnSpPr>
          <p:cNvPr id="24" name="Straight Connector 23">
            <a:extLst>
              <a:ext uri="{FF2B5EF4-FFF2-40B4-BE49-F238E27FC236}">
                <a16:creationId xmlns:a16="http://schemas.microsoft.com/office/drawing/2014/main" id="{A4D0776C-9165-BC1E-3270-1C5238B25461}"/>
              </a:ext>
            </a:extLst>
          </p:cNvPr>
          <p:cNvCxnSpPr>
            <a:cxnSpLocks/>
          </p:cNvCxnSpPr>
          <p:nvPr/>
        </p:nvCxnSpPr>
        <p:spPr>
          <a:xfrm>
            <a:off x="4907957" y="4810538"/>
            <a:ext cx="0" cy="333955"/>
          </a:xfrm>
          <a:prstGeom prst="line">
            <a:avLst/>
          </a:prstGeom>
          <a:ln w="57150">
            <a:solidFill>
              <a:srgbClr val="F8BA4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3244A75-50FA-2D12-7F7F-81B1B0D0749F}"/>
              </a:ext>
            </a:extLst>
          </p:cNvPr>
          <p:cNvCxnSpPr>
            <a:cxnSpLocks/>
          </p:cNvCxnSpPr>
          <p:nvPr/>
        </p:nvCxnSpPr>
        <p:spPr>
          <a:xfrm>
            <a:off x="8267439" y="4792030"/>
            <a:ext cx="0" cy="346294"/>
          </a:xfrm>
          <a:prstGeom prst="line">
            <a:avLst/>
          </a:prstGeom>
          <a:ln w="57150">
            <a:solidFill>
              <a:srgbClr val="F8BA4C"/>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C22C74A5-42D4-3E2D-C71C-CA2219A3A528}"/>
              </a:ext>
            </a:extLst>
          </p:cNvPr>
          <p:cNvSpPr/>
          <p:nvPr/>
        </p:nvSpPr>
        <p:spPr>
          <a:xfrm>
            <a:off x="4836760" y="5657418"/>
            <a:ext cx="3925577" cy="7134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Arial" panose="020B0604020202020204" pitchFamily="34" charset="0"/>
                <a:cs typeface="Arial" panose="020B0604020202020204" pitchFamily="34" charset="0"/>
              </a:rPr>
              <a:t>The London Care Record uses technology called the Cerner Health Information Exchange so in some systems it might be labelled ‘HIE’.</a:t>
            </a:r>
          </a:p>
        </p:txBody>
      </p:sp>
      <p:cxnSp>
        <p:nvCxnSpPr>
          <p:cNvPr id="26" name="Straight Connector 25">
            <a:extLst>
              <a:ext uri="{FF2B5EF4-FFF2-40B4-BE49-F238E27FC236}">
                <a16:creationId xmlns:a16="http://schemas.microsoft.com/office/drawing/2014/main" id="{D79DAB0A-54B9-9141-E612-C7B821897009}"/>
              </a:ext>
            </a:extLst>
          </p:cNvPr>
          <p:cNvCxnSpPr>
            <a:cxnSpLocks/>
          </p:cNvCxnSpPr>
          <p:nvPr/>
        </p:nvCxnSpPr>
        <p:spPr>
          <a:xfrm>
            <a:off x="624060" y="5752542"/>
            <a:ext cx="0" cy="523221"/>
          </a:xfrm>
          <a:prstGeom prst="line">
            <a:avLst/>
          </a:prstGeom>
          <a:ln w="57150">
            <a:solidFill>
              <a:srgbClr val="F8BA4C"/>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2E07243D-990A-0622-8D8E-0D4242A8B68B}"/>
              </a:ext>
            </a:extLst>
          </p:cNvPr>
          <p:cNvSpPr/>
          <p:nvPr/>
        </p:nvSpPr>
        <p:spPr>
          <a:xfrm>
            <a:off x="631724" y="5752542"/>
            <a:ext cx="4139056" cy="523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Arial" panose="020B0604020202020204" pitchFamily="34" charset="0"/>
                <a:cs typeface="Arial" panose="020B0604020202020204" pitchFamily="34" charset="0"/>
              </a:rPr>
              <a:t>You can easily and instantly access it through your organisation’s own electronic record system and do not need a separate login or password.</a:t>
            </a:r>
          </a:p>
        </p:txBody>
      </p:sp>
      <p:cxnSp>
        <p:nvCxnSpPr>
          <p:cNvPr id="28" name="Straight Connector 27">
            <a:extLst>
              <a:ext uri="{FF2B5EF4-FFF2-40B4-BE49-F238E27FC236}">
                <a16:creationId xmlns:a16="http://schemas.microsoft.com/office/drawing/2014/main" id="{9EBADAEC-67FC-8794-BB17-6F53A3C512F2}"/>
              </a:ext>
            </a:extLst>
          </p:cNvPr>
          <p:cNvCxnSpPr>
            <a:cxnSpLocks/>
          </p:cNvCxnSpPr>
          <p:nvPr/>
        </p:nvCxnSpPr>
        <p:spPr>
          <a:xfrm>
            <a:off x="4836760" y="5752542"/>
            <a:ext cx="0" cy="523221"/>
          </a:xfrm>
          <a:prstGeom prst="line">
            <a:avLst/>
          </a:prstGeom>
          <a:ln w="57150">
            <a:solidFill>
              <a:srgbClr val="F8BA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32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EAB6CE59-AFA9-5C43-FB81-608919E6831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0648C1F8-D4FD-DAE2-6CD7-3BB374AFE95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119A659C-05EC-E9D6-F596-CAADFE9241A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a:extLst>
              <a:ext uri="{FF2B5EF4-FFF2-40B4-BE49-F238E27FC236}">
                <a16:creationId xmlns:a16="http://schemas.microsoft.com/office/drawing/2014/main" id="{AD82C783-2910-FE6A-9144-6A34F6F8D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0737" y="386745"/>
            <a:ext cx="2976532" cy="63335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530B6E-7C90-A2AD-BFD5-E490DBC77D2E}"/>
              </a:ext>
            </a:extLst>
          </p:cNvPr>
          <p:cNvSpPr txBox="1"/>
          <p:nvPr/>
        </p:nvSpPr>
        <p:spPr>
          <a:xfrm>
            <a:off x="524732" y="373772"/>
            <a:ext cx="8095394" cy="646331"/>
          </a:xfrm>
          <a:prstGeom prst="rect">
            <a:avLst/>
          </a:prstGeom>
          <a:noFill/>
        </p:spPr>
        <p:txBody>
          <a:bodyPr wrap="square" rtlCol="0">
            <a:spAutoFit/>
          </a:bodyPr>
          <a:lstStyle/>
          <a:p>
            <a:r>
              <a:rPr lang="en-GB" sz="3600" b="1" dirty="0">
                <a:solidFill>
                  <a:srgbClr val="0F516D"/>
                </a:solidFill>
                <a:latin typeface="Arial" panose="020B0604020202020204" pitchFamily="34" charset="0"/>
                <a:cs typeface="Arial" panose="020B0604020202020204" pitchFamily="34" charset="0"/>
              </a:rPr>
              <a:t>The London Care Record</a:t>
            </a:r>
          </a:p>
        </p:txBody>
      </p:sp>
      <p:pic>
        <p:nvPicPr>
          <p:cNvPr id="3" name="Picture 2" descr="A screenshot of a computer&#10;&#10;Description automatically generated">
            <a:extLst>
              <a:ext uri="{FF2B5EF4-FFF2-40B4-BE49-F238E27FC236}">
                <a16:creationId xmlns:a16="http://schemas.microsoft.com/office/drawing/2014/main" id="{2AFC73F7-8617-20A7-7F49-611CBF6DCE8B}"/>
              </a:ext>
            </a:extLst>
          </p:cNvPr>
          <p:cNvPicPr>
            <a:picLocks noChangeAspect="1"/>
          </p:cNvPicPr>
          <p:nvPr/>
        </p:nvPicPr>
        <p:blipFill rotWithShape="1">
          <a:blip r:embed="rId3">
            <a:extLst>
              <a:ext uri="{28A0092B-C50C-407E-A947-70E740481C1C}">
                <a14:useLocalDpi xmlns:a14="http://schemas.microsoft.com/office/drawing/2010/main" val="0"/>
              </a:ext>
            </a:extLst>
          </a:blip>
          <a:srcRect l="522" t="15470" r="674"/>
          <a:stretch/>
        </p:blipFill>
        <p:spPr>
          <a:xfrm>
            <a:off x="-19084" y="1370924"/>
            <a:ext cx="12211084" cy="5194279"/>
          </a:xfrm>
          <a:prstGeom prst="rect">
            <a:avLst/>
          </a:prstGeom>
        </p:spPr>
      </p:pic>
      <p:grpSp>
        <p:nvGrpSpPr>
          <p:cNvPr id="2" name="Group 1">
            <a:extLst>
              <a:ext uri="{FF2B5EF4-FFF2-40B4-BE49-F238E27FC236}">
                <a16:creationId xmlns:a16="http://schemas.microsoft.com/office/drawing/2014/main" id="{CB7C04AD-3C07-6E18-857F-FD60F480B0A2}"/>
              </a:ext>
            </a:extLst>
          </p:cNvPr>
          <p:cNvGrpSpPr/>
          <p:nvPr/>
        </p:nvGrpSpPr>
        <p:grpSpPr>
          <a:xfrm>
            <a:off x="4144710" y="1406847"/>
            <a:ext cx="6423132" cy="273266"/>
            <a:chOff x="4144710" y="1406847"/>
            <a:chExt cx="6423132" cy="273266"/>
          </a:xfrm>
        </p:grpSpPr>
        <p:grpSp>
          <p:nvGrpSpPr>
            <p:cNvPr id="13" name="Group 12">
              <a:extLst>
                <a:ext uri="{FF2B5EF4-FFF2-40B4-BE49-F238E27FC236}">
                  <a16:creationId xmlns:a16="http://schemas.microsoft.com/office/drawing/2014/main" id="{B42FF837-84DE-501F-7E03-4927A4F01B1F}"/>
                </a:ext>
              </a:extLst>
            </p:cNvPr>
            <p:cNvGrpSpPr/>
            <p:nvPr/>
          </p:nvGrpSpPr>
          <p:grpSpPr>
            <a:xfrm>
              <a:off x="4144710" y="1454191"/>
              <a:ext cx="3888337" cy="225922"/>
              <a:chOff x="-1" y="5881162"/>
              <a:chExt cx="8939525" cy="462487"/>
            </a:xfrm>
          </p:grpSpPr>
          <p:sp>
            <p:nvSpPr>
              <p:cNvPr id="14" name="Parallelogram 13">
                <a:extLst>
                  <a:ext uri="{FF2B5EF4-FFF2-40B4-BE49-F238E27FC236}">
                    <a16:creationId xmlns:a16="http://schemas.microsoft.com/office/drawing/2014/main" id="{837C8366-D302-972F-F9A2-5E5649FB3869}"/>
                  </a:ext>
                </a:extLst>
              </p:cNvPr>
              <p:cNvSpPr/>
              <p:nvPr/>
            </p:nvSpPr>
            <p:spPr>
              <a:xfrm flipV="1">
                <a:off x="-1" y="5881164"/>
                <a:ext cx="8690737" cy="462485"/>
              </a:xfrm>
              <a:prstGeom prst="parallelogram">
                <a:avLst>
                  <a:gd name="adj" fmla="val 0"/>
                </a:avLst>
              </a:prstGeom>
              <a:solidFill>
                <a:srgbClr val="F8BA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6" name="Isosceles Triangle 15">
                <a:extLst>
                  <a:ext uri="{FF2B5EF4-FFF2-40B4-BE49-F238E27FC236}">
                    <a16:creationId xmlns:a16="http://schemas.microsoft.com/office/drawing/2014/main" id="{54157B93-E388-4208-118D-87A80F8C4C66}"/>
                  </a:ext>
                </a:extLst>
              </p:cNvPr>
              <p:cNvSpPr/>
              <p:nvPr/>
            </p:nvSpPr>
            <p:spPr>
              <a:xfrm flipV="1">
                <a:off x="8441948" y="5881162"/>
                <a:ext cx="497576" cy="462487"/>
              </a:xfrm>
              <a:prstGeom prst="triangle">
                <a:avLst/>
              </a:prstGeom>
              <a:solidFill>
                <a:srgbClr val="F8BA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7" name="TextBox 16">
              <a:extLst>
                <a:ext uri="{FF2B5EF4-FFF2-40B4-BE49-F238E27FC236}">
                  <a16:creationId xmlns:a16="http://schemas.microsoft.com/office/drawing/2014/main" id="{F81438B8-5F72-828A-9E78-D1C3E97630C8}"/>
                </a:ext>
              </a:extLst>
            </p:cNvPr>
            <p:cNvSpPr txBox="1"/>
            <p:nvPr/>
          </p:nvSpPr>
          <p:spPr>
            <a:xfrm>
              <a:off x="5065400" y="1406847"/>
              <a:ext cx="5502442" cy="15034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This is test patient data.</a:t>
              </a:r>
            </a:p>
          </p:txBody>
        </p:sp>
      </p:grpSp>
    </p:spTree>
    <p:extLst>
      <p:ext uri="{BB962C8B-B14F-4D97-AF65-F5344CB8AC3E}">
        <p14:creationId xmlns:p14="http://schemas.microsoft.com/office/powerpoint/2010/main" val="2707199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EAB6CE59-AFA9-5C43-FB81-608919E6831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0648C1F8-D4FD-DAE2-6CD7-3BB374AFE95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119A659C-05EC-E9D6-F596-CAADFE9241A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a:extLst>
              <a:ext uri="{FF2B5EF4-FFF2-40B4-BE49-F238E27FC236}">
                <a16:creationId xmlns:a16="http://schemas.microsoft.com/office/drawing/2014/main" id="{AD82C783-2910-FE6A-9144-6A34F6F8D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0737" y="386745"/>
            <a:ext cx="2976532" cy="63335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530B6E-7C90-A2AD-BFD5-E490DBC77D2E}"/>
              </a:ext>
            </a:extLst>
          </p:cNvPr>
          <p:cNvSpPr txBox="1"/>
          <p:nvPr/>
        </p:nvSpPr>
        <p:spPr>
          <a:xfrm>
            <a:off x="524731" y="373772"/>
            <a:ext cx="8304941" cy="646331"/>
          </a:xfrm>
          <a:prstGeom prst="rect">
            <a:avLst/>
          </a:prstGeom>
          <a:noFill/>
        </p:spPr>
        <p:txBody>
          <a:bodyPr wrap="square" rtlCol="0">
            <a:spAutoFit/>
          </a:bodyPr>
          <a:lstStyle/>
          <a:p>
            <a:r>
              <a:rPr lang="en-GB" sz="3600" b="1" dirty="0">
                <a:solidFill>
                  <a:srgbClr val="0F516D"/>
                </a:solidFill>
                <a:latin typeface="Arial" panose="020B0604020202020204" pitchFamily="34" charset="0"/>
                <a:cs typeface="Arial" panose="020B0604020202020204" pitchFamily="34" charset="0"/>
              </a:rPr>
              <a:t>Finding the information you need</a:t>
            </a:r>
          </a:p>
        </p:txBody>
      </p:sp>
      <p:sp>
        <p:nvSpPr>
          <p:cNvPr id="26" name="Rectangle 25">
            <a:extLst>
              <a:ext uri="{FF2B5EF4-FFF2-40B4-BE49-F238E27FC236}">
                <a16:creationId xmlns:a16="http://schemas.microsoft.com/office/drawing/2014/main" id="{A4FEC8BD-11FF-C0E9-E5A8-708442578115}"/>
              </a:ext>
            </a:extLst>
          </p:cNvPr>
          <p:cNvSpPr/>
          <p:nvPr/>
        </p:nvSpPr>
        <p:spPr>
          <a:xfrm>
            <a:off x="663848" y="1020964"/>
            <a:ext cx="1477230" cy="7683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Information is shown in sections (also called pods/widgets)</a:t>
            </a:r>
          </a:p>
        </p:txBody>
      </p:sp>
      <p:sp>
        <p:nvSpPr>
          <p:cNvPr id="27" name="Rectangle 26">
            <a:extLst>
              <a:ext uri="{FF2B5EF4-FFF2-40B4-BE49-F238E27FC236}">
                <a16:creationId xmlns:a16="http://schemas.microsoft.com/office/drawing/2014/main" id="{14A087D9-C3F5-525B-B1C2-ABE718748DE9}"/>
              </a:ext>
            </a:extLst>
          </p:cNvPr>
          <p:cNvSpPr/>
          <p:nvPr/>
        </p:nvSpPr>
        <p:spPr>
          <a:xfrm>
            <a:off x="2141078" y="1020964"/>
            <a:ext cx="4738286" cy="7401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Some show lists of related items pulled from more than one place. Some sources, such as GP records, have their own section. The same type of information i.e. medications will therefore be found in more than one section.</a:t>
            </a:r>
          </a:p>
        </p:txBody>
      </p:sp>
      <p:sp>
        <p:nvSpPr>
          <p:cNvPr id="28" name="Rectangle 27">
            <a:extLst>
              <a:ext uri="{FF2B5EF4-FFF2-40B4-BE49-F238E27FC236}">
                <a16:creationId xmlns:a16="http://schemas.microsoft.com/office/drawing/2014/main" id="{F7E43F2D-B367-A213-ADEB-BF268B1800DE}"/>
              </a:ext>
            </a:extLst>
          </p:cNvPr>
          <p:cNvSpPr/>
          <p:nvPr/>
        </p:nvSpPr>
        <p:spPr>
          <a:xfrm>
            <a:off x="6806340" y="1020966"/>
            <a:ext cx="2976532" cy="7401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These can be easily re-ordered by dragging and dropping and expanded or collapsed. This creates a personalised view of the LCR.</a:t>
            </a:r>
          </a:p>
        </p:txBody>
      </p:sp>
      <p:sp>
        <p:nvSpPr>
          <p:cNvPr id="29" name="Rectangle 28">
            <a:extLst>
              <a:ext uri="{FF2B5EF4-FFF2-40B4-BE49-F238E27FC236}">
                <a16:creationId xmlns:a16="http://schemas.microsoft.com/office/drawing/2014/main" id="{462CE3B9-A09E-01C9-0ACA-FAF15479AFDF}"/>
              </a:ext>
            </a:extLst>
          </p:cNvPr>
          <p:cNvSpPr/>
          <p:nvPr/>
        </p:nvSpPr>
        <p:spPr>
          <a:xfrm>
            <a:off x="9759089" y="972621"/>
            <a:ext cx="2377540" cy="8368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Information is shown in chronological order and can be sorted or filtered by date or source organisation</a:t>
            </a:r>
          </a:p>
        </p:txBody>
      </p:sp>
      <p:cxnSp>
        <p:nvCxnSpPr>
          <p:cNvPr id="30" name="Straight Connector 29">
            <a:extLst>
              <a:ext uri="{FF2B5EF4-FFF2-40B4-BE49-F238E27FC236}">
                <a16:creationId xmlns:a16="http://schemas.microsoft.com/office/drawing/2014/main" id="{27D41146-E002-522A-022C-36B1C288EE97}"/>
              </a:ext>
            </a:extLst>
          </p:cNvPr>
          <p:cNvCxnSpPr>
            <a:cxnSpLocks/>
          </p:cNvCxnSpPr>
          <p:nvPr/>
        </p:nvCxnSpPr>
        <p:spPr>
          <a:xfrm>
            <a:off x="663848" y="1174040"/>
            <a:ext cx="0" cy="466098"/>
          </a:xfrm>
          <a:prstGeom prst="line">
            <a:avLst/>
          </a:prstGeom>
          <a:ln w="57150">
            <a:solidFill>
              <a:srgbClr val="41B0D3"/>
            </a:solidFill>
          </a:ln>
        </p:spPr>
        <p:style>
          <a:lnRef idx="1">
            <a:schemeClr val="accent1"/>
          </a:lnRef>
          <a:fillRef idx="0">
            <a:schemeClr val="accent1"/>
          </a:fillRef>
          <a:effectRef idx="0">
            <a:schemeClr val="accent1"/>
          </a:effectRef>
          <a:fontRef idx="minor">
            <a:schemeClr val="tx1"/>
          </a:fontRef>
        </p:style>
      </p:cxnSp>
      <p:pic>
        <p:nvPicPr>
          <p:cNvPr id="7" name="Picture 6" descr="A screenshot of a computer&#10;&#10;Description automatically generated">
            <a:extLst>
              <a:ext uri="{FF2B5EF4-FFF2-40B4-BE49-F238E27FC236}">
                <a16:creationId xmlns:a16="http://schemas.microsoft.com/office/drawing/2014/main" id="{6E2E2280-F37C-43FC-36FC-455DA4499C9C}"/>
              </a:ext>
            </a:extLst>
          </p:cNvPr>
          <p:cNvPicPr>
            <a:picLocks noChangeAspect="1"/>
          </p:cNvPicPr>
          <p:nvPr/>
        </p:nvPicPr>
        <p:blipFill rotWithShape="1">
          <a:blip r:embed="rId3">
            <a:extLst>
              <a:ext uri="{28A0092B-C50C-407E-A947-70E740481C1C}">
                <a14:useLocalDpi xmlns:a14="http://schemas.microsoft.com/office/drawing/2010/main" val="0"/>
              </a:ext>
            </a:extLst>
          </a:blip>
          <a:srcRect t="15282" r="1184" b="1895"/>
          <a:stretch/>
        </p:blipFill>
        <p:spPr>
          <a:xfrm>
            <a:off x="38278" y="1795941"/>
            <a:ext cx="12115444" cy="5062059"/>
          </a:xfrm>
          <a:prstGeom prst="rect">
            <a:avLst/>
          </a:prstGeom>
        </p:spPr>
      </p:pic>
      <p:cxnSp>
        <p:nvCxnSpPr>
          <p:cNvPr id="34" name="Straight Connector 33">
            <a:extLst>
              <a:ext uri="{FF2B5EF4-FFF2-40B4-BE49-F238E27FC236}">
                <a16:creationId xmlns:a16="http://schemas.microsoft.com/office/drawing/2014/main" id="{843FF3CE-8AD0-093E-FEF0-29916A5A7E72}"/>
              </a:ext>
            </a:extLst>
          </p:cNvPr>
          <p:cNvCxnSpPr>
            <a:cxnSpLocks/>
          </p:cNvCxnSpPr>
          <p:nvPr/>
        </p:nvCxnSpPr>
        <p:spPr>
          <a:xfrm>
            <a:off x="2141078" y="1174040"/>
            <a:ext cx="0" cy="457389"/>
          </a:xfrm>
          <a:prstGeom prst="line">
            <a:avLst/>
          </a:prstGeom>
          <a:ln w="57150">
            <a:solidFill>
              <a:srgbClr val="41B0D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E374719-AD40-C5A6-5313-EFBBDF50D615}"/>
              </a:ext>
            </a:extLst>
          </p:cNvPr>
          <p:cNvCxnSpPr>
            <a:cxnSpLocks/>
          </p:cNvCxnSpPr>
          <p:nvPr/>
        </p:nvCxnSpPr>
        <p:spPr>
          <a:xfrm>
            <a:off x="6800174" y="1174040"/>
            <a:ext cx="0" cy="466098"/>
          </a:xfrm>
          <a:prstGeom prst="line">
            <a:avLst/>
          </a:prstGeom>
          <a:ln w="57150">
            <a:solidFill>
              <a:srgbClr val="41B0D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9E2D45-EE1A-75A8-E9F2-579B476B9877}"/>
              </a:ext>
            </a:extLst>
          </p:cNvPr>
          <p:cNvCxnSpPr>
            <a:cxnSpLocks/>
          </p:cNvCxnSpPr>
          <p:nvPr/>
        </p:nvCxnSpPr>
        <p:spPr>
          <a:xfrm>
            <a:off x="9725840" y="1078624"/>
            <a:ext cx="0" cy="671734"/>
          </a:xfrm>
          <a:prstGeom prst="line">
            <a:avLst/>
          </a:prstGeom>
          <a:ln w="57150">
            <a:solidFill>
              <a:srgbClr val="41B0D3"/>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087CE7B-9546-5B4B-1618-200C5B668C0A}"/>
              </a:ext>
            </a:extLst>
          </p:cNvPr>
          <p:cNvGrpSpPr/>
          <p:nvPr/>
        </p:nvGrpSpPr>
        <p:grpSpPr>
          <a:xfrm>
            <a:off x="4238714" y="1816093"/>
            <a:ext cx="6423132" cy="273266"/>
            <a:chOff x="4144710" y="1406847"/>
            <a:chExt cx="6423132" cy="273266"/>
          </a:xfrm>
        </p:grpSpPr>
        <p:grpSp>
          <p:nvGrpSpPr>
            <p:cNvPr id="3" name="Group 2">
              <a:extLst>
                <a:ext uri="{FF2B5EF4-FFF2-40B4-BE49-F238E27FC236}">
                  <a16:creationId xmlns:a16="http://schemas.microsoft.com/office/drawing/2014/main" id="{3AA59652-CB58-CF7D-84FB-27A5C94D85FC}"/>
                </a:ext>
              </a:extLst>
            </p:cNvPr>
            <p:cNvGrpSpPr/>
            <p:nvPr/>
          </p:nvGrpSpPr>
          <p:grpSpPr>
            <a:xfrm>
              <a:off x="4144710" y="1454191"/>
              <a:ext cx="3888337" cy="225922"/>
              <a:chOff x="-1" y="5881162"/>
              <a:chExt cx="8939525" cy="462487"/>
            </a:xfrm>
          </p:grpSpPr>
          <p:sp>
            <p:nvSpPr>
              <p:cNvPr id="5" name="Parallelogram 4">
                <a:extLst>
                  <a:ext uri="{FF2B5EF4-FFF2-40B4-BE49-F238E27FC236}">
                    <a16:creationId xmlns:a16="http://schemas.microsoft.com/office/drawing/2014/main" id="{C69F6D3A-09EA-F0EC-ACAE-DB38D7709863}"/>
                  </a:ext>
                </a:extLst>
              </p:cNvPr>
              <p:cNvSpPr/>
              <p:nvPr/>
            </p:nvSpPr>
            <p:spPr>
              <a:xfrm flipV="1">
                <a:off x="-1" y="5881164"/>
                <a:ext cx="8690737" cy="462485"/>
              </a:xfrm>
              <a:prstGeom prst="parallelogram">
                <a:avLst>
                  <a:gd name="adj" fmla="val 0"/>
                </a:avLst>
              </a:prstGeom>
              <a:solidFill>
                <a:srgbClr val="F8BA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6" name="Isosceles Triangle 5">
                <a:extLst>
                  <a:ext uri="{FF2B5EF4-FFF2-40B4-BE49-F238E27FC236}">
                    <a16:creationId xmlns:a16="http://schemas.microsoft.com/office/drawing/2014/main" id="{3AD07B06-7341-482B-50A4-17C821D1ADA0}"/>
                  </a:ext>
                </a:extLst>
              </p:cNvPr>
              <p:cNvSpPr/>
              <p:nvPr/>
            </p:nvSpPr>
            <p:spPr>
              <a:xfrm flipV="1">
                <a:off x="8441948" y="5881162"/>
                <a:ext cx="497576" cy="462487"/>
              </a:xfrm>
              <a:prstGeom prst="triangle">
                <a:avLst/>
              </a:prstGeom>
              <a:solidFill>
                <a:srgbClr val="F8BA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TextBox 3">
              <a:extLst>
                <a:ext uri="{FF2B5EF4-FFF2-40B4-BE49-F238E27FC236}">
                  <a16:creationId xmlns:a16="http://schemas.microsoft.com/office/drawing/2014/main" id="{06C3D3F3-35E5-2C98-D2D1-FCB3C7B8668B}"/>
                </a:ext>
              </a:extLst>
            </p:cNvPr>
            <p:cNvSpPr txBox="1"/>
            <p:nvPr/>
          </p:nvSpPr>
          <p:spPr>
            <a:xfrm>
              <a:off x="5065400" y="1406847"/>
              <a:ext cx="5502442" cy="15034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This is test patient data.</a:t>
              </a:r>
            </a:p>
          </p:txBody>
        </p:sp>
      </p:grpSp>
    </p:spTree>
    <p:extLst>
      <p:ext uri="{BB962C8B-B14F-4D97-AF65-F5344CB8AC3E}">
        <p14:creationId xmlns:p14="http://schemas.microsoft.com/office/powerpoint/2010/main" val="3799014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a tablet&#10;&#10;Description automatically generated">
            <a:extLst>
              <a:ext uri="{FF2B5EF4-FFF2-40B4-BE49-F238E27FC236}">
                <a16:creationId xmlns:a16="http://schemas.microsoft.com/office/drawing/2014/main" id="{B99B95B7-B4C3-58ED-74FC-4189E5273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5816479-FA09-40B3-BD86-BCF2B7B2B410}"/>
              </a:ext>
            </a:extLst>
          </p:cNvPr>
          <p:cNvSpPr txBox="1"/>
          <p:nvPr/>
        </p:nvSpPr>
        <p:spPr>
          <a:xfrm>
            <a:off x="546847" y="1440000"/>
            <a:ext cx="11564471" cy="461665"/>
          </a:xfrm>
          <a:prstGeom prst="rect">
            <a:avLst/>
          </a:prstGeom>
          <a:noFill/>
        </p:spPr>
        <p:txBody>
          <a:bodyPr wrap="square" rtlCol="0">
            <a:spAutoFit/>
          </a:bodyPr>
          <a:lstStyle/>
          <a:p>
            <a:r>
              <a:rPr lang="en-GB" sz="1200" b="1" dirty="0">
                <a:solidFill>
                  <a:srgbClr val="0F516D"/>
                </a:solidFill>
                <a:latin typeface="Arial" panose="020B0604020202020204" pitchFamily="34" charset="0"/>
                <a:cs typeface="Arial" panose="020B0604020202020204" pitchFamily="34" charset="0"/>
              </a:rPr>
              <a:t>The London Care Record is a read-only summary of selected data. The information </a:t>
            </a:r>
          </a:p>
          <a:p>
            <a:r>
              <a:rPr lang="en-GB" sz="1200" b="1" dirty="0">
                <a:solidFill>
                  <a:srgbClr val="0F516D"/>
                </a:solidFill>
                <a:latin typeface="Arial" panose="020B0604020202020204" pitchFamily="34" charset="0"/>
                <a:cs typeface="Arial" panose="020B0604020202020204" pitchFamily="34" charset="0"/>
              </a:rPr>
              <a:t>available will differ between organisations. It is not the full record for an individual. </a:t>
            </a:r>
          </a:p>
        </p:txBody>
      </p:sp>
    </p:spTree>
    <p:extLst>
      <p:ext uri="{BB962C8B-B14F-4D97-AF65-F5344CB8AC3E}">
        <p14:creationId xmlns:p14="http://schemas.microsoft.com/office/powerpoint/2010/main" val="4154554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tanding in front of a blue background&#10;&#10;Description automatically generated">
            <a:extLst>
              <a:ext uri="{FF2B5EF4-FFF2-40B4-BE49-F238E27FC236}">
                <a16:creationId xmlns:a16="http://schemas.microsoft.com/office/drawing/2014/main" id="{915872B6-196C-73B6-B2D0-185FAEFF2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15979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EAB6CE59-AFA9-5C43-FB81-608919E6831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0648C1F8-D4FD-DAE2-6CD7-3BB374AFE95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119A659C-05EC-E9D6-F596-CAADFE9241A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a:extLst>
              <a:ext uri="{FF2B5EF4-FFF2-40B4-BE49-F238E27FC236}">
                <a16:creationId xmlns:a16="http://schemas.microsoft.com/office/drawing/2014/main" id="{AD82C783-2910-FE6A-9144-6A34F6F8D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0737" y="386745"/>
            <a:ext cx="2976532" cy="63335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530B6E-7C90-A2AD-BFD5-E490DBC77D2E}"/>
              </a:ext>
            </a:extLst>
          </p:cNvPr>
          <p:cNvSpPr txBox="1"/>
          <p:nvPr/>
        </p:nvSpPr>
        <p:spPr>
          <a:xfrm>
            <a:off x="524731" y="373772"/>
            <a:ext cx="7609619" cy="1200329"/>
          </a:xfrm>
          <a:prstGeom prst="rect">
            <a:avLst/>
          </a:prstGeom>
          <a:noFill/>
        </p:spPr>
        <p:txBody>
          <a:bodyPr wrap="square" rtlCol="0">
            <a:spAutoFit/>
          </a:bodyPr>
          <a:lstStyle/>
          <a:p>
            <a:r>
              <a:rPr lang="en-GB" sz="3600" b="1" dirty="0">
                <a:solidFill>
                  <a:srgbClr val="0F516D"/>
                </a:solidFill>
                <a:latin typeface="Arial" panose="020B0604020202020204" pitchFamily="34" charset="0"/>
                <a:cs typeface="Arial" panose="020B0604020202020204" pitchFamily="34" charset="0"/>
              </a:rPr>
              <a:t>Current London Care Record Partners</a:t>
            </a:r>
          </a:p>
        </p:txBody>
      </p:sp>
      <p:sp>
        <p:nvSpPr>
          <p:cNvPr id="21" name="TextBox 20">
            <a:extLst>
              <a:ext uri="{FF2B5EF4-FFF2-40B4-BE49-F238E27FC236}">
                <a16:creationId xmlns:a16="http://schemas.microsoft.com/office/drawing/2014/main" id="{C6DC7501-20DA-33B1-4703-0568A959263D}"/>
              </a:ext>
            </a:extLst>
          </p:cNvPr>
          <p:cNvSpPr txBox="1"/>
          <p:nvPr/>
        </p:nvSpPr>
        <p:spPr>
          <a:xfrm>
            <a:off x="524731" y="1622474"/>
            <a:ext cx="11142538" cy="646331"/>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The </a:t>
            </a:r>
            <a:r>
              <a:rPr lang="en-GB" b="1" dirty="0">
                <a:latin typeface="Arial" panose="020B0604020202020204" pitchFamily="34" charset="0"/>
                <a:cs typeface="Arial" panose="020B0604020202020204" pitchFamily="34" charset="0"/>
              </a:rPr>
              <a:t>London Care Record</a:t>
            </a:r>
            <a:r>
              <a:rPr lang="en-GB" dirty="0">
                <a:latin typeface="Arial" panose="020B0604020202020204" pitchFamily="34" charset="0"/>
                <a:cs typeface="Arial" panose="020B0604020202020204" pitchFamily="34" charset="0"/>
              </a:rPr>
              <a:t> securely brings information together from London’s five Integrated Care Systems (ICS) as well as Hertfordshire and West Essex ICS and Milton Keynes University Hospitals.</a:t>
            </a:r>
          </a:p>
        </p:txBody>
      </p:sp>
      <p:sp>
        <p:nvSpPr>
          <p:cNvPr id="23" name="Rectangle 6">
            <a:extLst>
              <a:ext uri="{FF2B5EF4-FFF2-40B4-BE49-F238E27FC236}">
                <a16:creationId xmlns:a16="http://schemas.microsoft.com/office/drawing/2014/main" id="{DB80927E-DFD3-9452-F4AB-ACE6E624BF1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25" name="Group 24">
            <a:extLst>
              <a:ext uri="{FF2B5EF4-FFF2-40B4-BE49-F238E27FC236}">
                <a16:creationId xmlns:a16="http://schemas.microsoft.com/office/drawing/2014/main" id="{CC4F25FD-8038-8772-88A7-AEF4E700EBC4}"/>
              </a:ext>
            </a:extLst>
          </p:cNvPr>
          <p:cNvGrpSpPr/>
          <p:nvPr/>
        </p:nvGrpSpPr>
        <p:grpSpPr>
          <a:xfrm>
            <a:off x="0" y="5987178"/>
            <a:ext cx="8302911" cy="462487"/>
            <a:chOff x="-1" y="5881162"/>
            <a:chExt cx="8939525" cy="462487"/>
          </a:xfrm>
        </p:grpSpPr>
        <p:sp>
          <p:nvSpPr>
            <p:cNvPr id="27" name="Parallelogram 26">
              <a:extLst>
                <a:ext uri="{FF2B5EF4-FFF2-40B4-BE49-F238E27FC236}">
                  <a16:creationId xmlns:a16="http://schemas.microsoft.com/office/drawing/2014/main" id="{2877000F-BD68-AB0E-CE51-CDD9152B56E5}"/>
                </a:ext>
              </a:extLst>
            </p:cNvPr>
            <p:cNvSpPr/>
            <p:nvPr/>
          </p:nvSpPr>
          <p:spPr>
            <a:xfrm flipV="1">
              <a:off x="-1" y="5881164"/>
              <a:ext cx="8690737" cy="462485"/>
            </a:xfrm>
            <a:prstGeom prst="parallelogram">
              <a:avLst>
                <a:gd name="adj" fmla="val 0"/>
              </a:avLst>
            </a:prstGeom>
            <a:solidFill>
              <a:srgbClr val="F8BA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8" name="Isosceles Triangle 27">
              <a:extLst>
                <a:ext uri="{FF2B5EF4-FFF2-40B4-BE49-F238E27FC236}">
                  <a16:creationId xmlns:a16="http://schemas.microsoft.com/office/drawing/2014/main" id="{89DCACCC-B0B0-31B0-9EAF-C6444E875748}"/>
                </a:ext>
              </a:extLst>
            </p:cNvPr>
            <p:cNvSpPr/>
            <p:nvPr/>
          </p:nvSpPr>
          <p:spPr>
            <a:xfrm flipV="1">
              <a:off x="8441948" y="5881162"/>
              <a:ext cx="497576" cy="462487"/>
            </a:xfrm>
            <a:prstGeom prst="triangle">
              <a:avLst/>
            </a:prstGeom>
            <a:solidFill>
              <a:srgbClr val="F8BA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TextBox 3">
            <a:extLst>
              <a:ext uri="{FF2B5EF4-FFF2-40B4-BE49-F238E27FC236}">
                <a16:creationId xmlns:a16="http://schemas.microsoft.com/office/drawing/2014/main" id="{A31D7240-9C52-1D58-9EF2-600A4BB30B56}"/>
              </a:ext>
            </a:extLst>
          </p:cNvPr>
          <p:cNvSpPr txBox="1"/>
          <p:nvPr/>
        </p:nvSpPr>
        <p:spPr>
          <a:xfrm>
            <a:off x="524731" y="5961008"/>
            <a:ext cx="7609618" cy="523220"/>
          </a:xfrm>
          <a:prstGeom prst="rect">
            <a:avLst/>
          </a:prstGeom>
          <a:noFill/>
        </p:spPr>
        <p:txBody>
          <a:bodyPr wrap="square">
            <a:spAutoFit/>
          </a:bodyPr>
          <a:lstStyle/>
          <a:p>
            <a:r>
              <a:rPr lang="en-GB" sz="1400" dirty="0">
                <a:solidFill>
                  <a:schemeClr val="bg1"/>
                </a:solidFill>
                <a:latin typeface="Arial" panose="020B0604020202020204" pitchFamily="34" charset="0"/>
                <a:cs typeface="Arial" panose="020B0604020202020204" pitchFamily="34" charset="0"/>
              </a:rPr>
              <a:t>You can find an up-to-date list of health and care organisations who share information in the </a:t>
            </a:r>
            <a:r>
              <a:rPr lang="en-GB" sz="1400" b="1" dirty="0">
                <a:solidFill>
                  <a:schemeClr val="bg1"/>
                </a:solidFill>
                <a:latin typeface="Arial" panose="020B0604020202020204" pitchFamily="34" charset="0"/>
                <a:cs typeface="Arial" panose="020B0604020202020204" pitchFamily="34" charset="0"/>
              </a:rPr>
              <a:t>London Care Record </a:t>
            </a:r>
            <a:r>
              <a:rPr lang="en-GB" sz="1400" b="0" i="0" u="sng" strike="noStrike" dirty="0">
                <a:solidFill>
                  <a:srgbClr val="0563C1"/>
                </a:solidFill>
                <a:effectLst/>
                <a:latin typeface="Arial" panose="020B0604020202020204" pitchFamily="34" charset="0"/>
                <a:hlinkClick r:id="rId3"/>
              </a:rPr>
              <a:t>here</a:t>
            </a:r>
            <a:endParaRPr lang="en-GB"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800F6BF-5B46-F755-A0EE-6B529DF69B64}"/>
              </a:ext>
            </a:extLst>
          </p:cNvPr>
          <p:cNvSpPr txBox="1"/>
          <p:nvPr/>
        </p:nvSpPr>
        <p:spPr>
          <a:xfrm>
            <a:off x="524731" y="3663052"/>
            <a:ext cx="11142538" cy="369332"/>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It allows different health and care providers from across London and its surrounding areas to view it.</a:t>
            </a:r>
          </a:p>
        </p:txBody>
      </p:sp>
      <p:pic>
        <p:nvPicPr>
          <p:cNvPr id="7170" name="Picture 2" descr="NHS North East London">
            <a:extLst>
              <a:ext uri="{FF2B5EF4-FFF2-40B4-BE49-F238E27FC236}">
                <a16:creationId xmlns:a16="http://schemas.microsoft.com/office/drawing/2014/main" id="{2FDE1873-22F3-3CCE-41F3-30E4141441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80" y="2637616"/>
            <a:ext cx="1216360" cy="3568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D6EFEB5-DEB3-C981-CC2A-C8036F9091D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055028" y="2594788"/>
            <a:ext cx="1852262" cy="386133"/>
          </a:xfrm>
          <a:prstGeom prst="rect">
            <a:avLst/>
          </a:prstGeom>
        </p:spPr>
      </p:pic>
      <p:pic>
        <p:nvPicPr>
          <p:cNvPr id="7" name="Picture 6">
            <a:extLst>
              <a:ext uri="{FF2B5EF4-FFF2-40B4-BE49-F238E27FC236}">
                <a16:creationId xmlns:a16="http://schemas.microsoft.com/office/drawing/2014/main" id="{F1F2C750-35DD-A959-6F73-5949F9AC3E91}"/>
              </a:ext>
            </a:extLst>
          </p:cNvPr>
          <p:cNvPicPr>
            <a:picLocks noChangeAspect="1"/>
          </p:cNvPicPr>
          <p:nvPr/>
        </p:nvPicPr>
        <p:blipFill>
          <a:blip r:embed="rId6"/>
          <a:stretch>
            <a:fillRect/>
          </a:stretch>
        </p:blipFill>
        <p:spPr>
          <a:xfrm>
            <a:off x="4088981" y="2593883"/>
            <a:ext cx="946164" cy="468737"/>
          </a:xfrm>
          <a:prstGeom prst="rect">
            <a:avLst/>
          </a:prstGeom>
        </p:spPr>
      </p:pic>
      <p:pic>
        <p:nvPicPr>
          <p:cNvPr id="9" name="Picture 8">
            <a:extLst>
              <a:ext uri="{FF2B5EF4-FFF2-40B4-BE49-F238E27FC236}">
                <a16:creationId xmlns:a16="http://schemas.microsoft.com/office/drawing/2014/main" id="{836487E4-9730-82C1-0D6D-A998A800F93A}"/>
              </a:ext>
            </a:extLst>
          </p:cNvPr>
          <p:cNvPicPr>
            <a:picLocks noChangeAspect="1"/>
          </p:cNvPicPr>
          <p:nvPr/>
        </p:nvPicPr>
        <p:blipFill>
          <a:blip r:embed="rId7"/>
          <a:stretch>
            <a:fillRect/>
          </a:stretch>
        </p:blipFill>
        <p:spPr>
          <a:xfrm>
            <a:off x="5394555" y="2587534"/>
            <a:ext cx="1467462" cy="468772"/>
          </a:xfrm>
          <a:prstGeom prst="rect">
            <a:avLst/>
          </a:prstGeom>
        </p:spPr>
      </p:pic>
      <p:pic>
        <p:nvPicPr>
          <p:cNvPr id="11" name="Picture 10">
            <a:extLst>
              <a:ext uri="{FF2B5EF4-FFF2-40B4-BE49-F238E27FC236}">
                <a16:creationId xmlns:a16="http://schemas.microsoft.com/office/drawing/2014/main" id="{D2E9DFE4-DFE3-88D6-E033-092128EEE8D9}"/>
              </a:ext>
            </a:extLst>
          </p:cNvPr>
          <p:cNvPicPr>
            <a:picLocks noChangeAspect="1"/>
          </p:cNvPicPr>
          <p:nvPr/>
        </p:nvPicPr>
        <p:blipFill>
          <a:blip r:embed="rId8"/>
          <a:stretch>
            <a:fillRect/>
          </a:stretch>
        </p:blipFill>
        <p:spPr>
          <a:xfrm>
            <a:off x="7187549" y="2597185"/>
            <a:ext cx="946164" cy="413098"/>
          </a:xfrm>
          <a:prstGeom prst="rect">
            <a:avLst/>
          </a:prstGeom>
        </p:spPr>
      </p:pic>
      <p:pic>
        <p:nvPicPr>
          <p:cNvPr id="14" name="Picture 13">
            <a:extLst>
              <a:ext uri="{FF2B5EF4-FFF2-40B4-BE49-F238E27FC236}">
                <a16:creationId xmlns:a16="http://schemas.microsoft.com/office/drawing/2014/main" id="{94B4AAF3-BFB9-9CAD-70A9-36B25AAC73BF}"/>
              </a:ext>
            </a:extLst>
          </p:cNvPr>
          <p:cNvPicPr>
            <a:picLocks noChangeAspect="1"/>
          </p:cNvPicPr>
          <p:nvPr/>
        </p:nvPicPr>
        <p:blipFill>
          <a:blip r:embed="rId9"/>
          <a:stretch>
            <a:fillRect/>
          </a:stretch>
        </p:blipFill>
        <p:spPr>
          <a:xfrm>
            <a:off x="8436372" y="2594788"/>
            <a:ext cx="1216360" cy="597658"/>
          </a:xfrm>
          <a:prstGeom prst="rect">
            <a:avLst/>
          </a:prstGeom>
        </p:spPr>
      </p:pic>
      <p:pic>
        <p:nvPicPr>
          <p:cNvPr id="18" name="Picture 17">
            <a:extLst>
              <a:ext uri="{FF2B5EF4-FFF2-40B4-BE49-F238E27FC236}">
                <a16:creationId xmlns:a16="http://schemas.microsoft.com/office/drawing/2014/main" id="{DB6E3670-E539-DD9F-54C1-B9F9EFA4373B}"/>
              </a:ext>
            </a:extLst>
          </p:cNvPr>
          <p:cNvPicPr>
            <a:picLocks noChangeAspect="1"/>
          </p:cNvPicPr>
          <p:nvPr/>
        </p:nvPicPr>
        <p:blipFill rotWithShape="1">
          <a:blip r:embed="rId10">
            <a:clrChange>
              <a:clrFrom>
                <a:srgbClr val="FFFFFF"/>
              </a:clrFrom>
              <a:clrTo>
                <a:srgbClr val="FFFFFF">
                  <a:alpha val="0"/>
                </a:srgbClr>
              </a:clrTo>
            </a:clrChange>
          </a:blip>
          <a:srcRect l="4390" t="10526" r="5243" b="16176"/>
          <a:stretch/>
        </p:blipFill>
        <p:spPr>
          <a:xfrm>
            <a:off x="9863871" y="2583382"/>
            <a:ext cx="1803398" cy="633358"/>
          </a:xfrm>
          <a:prstGeom prst="rect">
            <a:avLst/>
          </a:prstGeom>
        </p:spPr>
      </p:pic>
      <p:sp>
        <p:nvSpPr>
          <p:cNvPr id="19" name="Rectangle 5">
            <a:extLst>
              <a:ext uri="{FF2B5EF4-FFF2-40B4-BE49-F238E27FC236}">
                <a16:creationId xmlns:a16="http://schemas.microsoft.com/office/drawing/2014/main" id="{8712B060-78EF-0AAC-7AAB-BEF15F34D61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24" name="Group 23">
            <a:extLst>
              <a:ext uri="{FF2B5EF4-FFF2-40B4-BE49-F238E27FC236}">
                <a16:creationId xmlns:a16="http://schemas.microsoft.com/office/drawing/2014/main" id="{0157288D-664A-D107-8982-FFF270F0E546}"/>
              </a:ext>
            </a:extLst>
          </p:cNvPr>
          <p:cNvGrpSpPr/>
          <p:nvPr/>
        </p:nvGrpSpPr>
        <p:grpSpPr>
          <a:xfrm>
            <a:off x="524731" y="4148579"/>
            <a:ext cx="11142538" cy="1649168"/>
            <a:chOff x="692038" y="4077954"/>
            <a:chExt cx="10266373" cy="1519490"/>
          </a:xfrm>
        </p:grpSpPr>
        <p:pic>
          <p:nvPicPr>
            <p:cNvPr id="7172" name="Picture 4">
              <a:extLst>
                <a:ext uri="{FF2B5EF4-FFF2-40B4-BE49-F238E27FC236}">
                  <a16:creationId xmlns:a16="http://schemas.microsoft.com/office/drawing/2014/main" id="{14ADF166-F265-271E-266F-8CDCBC6C884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663" r="84796"/>
            <a:stretch/>
          </p:blipFill>
          <p:spPr bwMode="auto">
            <a:xfrm>
              <a:off x="692038" y="4077954"/>
              <a:ext cx="964861" cy="15194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2E6FD226-A9F9-1058-3AB0-A23C11F38A5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039" r="65981"/>
            <a:stretch/>
          </p:blipFill>
          <p:spPr bwMode="auto">
            <a:xfrm>
              <a:off x="2377663" y="4077955"/>
              <a:ext cx="1419497" cy="15194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7F823347-2E53-F84D-7552-2EF3D749270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4987" r="52284"/>
            <a:stretch/>
          </p:blipFill>
          <p:spPr bwMode="auto">
            <a:xfrm>
              <a:off x="4517924" y="4077955"/>
              <a:ext cx="1064109" cy="15194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9E6F958C-8ECF-8D35-82F8-D019456B2FE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51477" r="36981"/>
            <a:stretch/>
          </p:blipFill>
          <p:spPr bwMode="auto">
            <a:xfrm>
              <a:off x="6302797" y="4077955"/>
              <a:ext cx="964861" cy="1519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91408E96-9F62-A359-55A8-69D30FB0D1D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66504" r="20614"/>
            <a:stretch/>
          </p:blipFill>
          <p:spPr bwMode="auto">
            <a:xfrm>
              <a:off x="7988422" y="4077955"/>
              <a:ext cx="1076885" cy="15194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EAA4CFD2-3A74-AC23-82FB-47FCB76E71E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81740" r="4157"/>
            <a:stretch/>
          </p:blipFill>
          <p:spPr bwMode="auto">
            <a:xfrm>
              <a:off x="9779528" y="4077954"/>
              <a:ext cx="1178883" cy="15194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0139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EAB6CE59-AFA9-5C43-FB81-608919E6831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0648C1F8-D4FD-DAE2-6CD7-3BB374AFE95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119A659C-05EC-E9D6-F596-CAADFE9241A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a:extLst>
              <a:ext uri="{FF2B5EF4-FFF2-40B4-BE49-F238E27FC236}">
                <a16:creationId xmlns:a16="http://schemas.microsoft.com/office/drawing/2014/main" id="{AD82C783-2910-FE6A-9144-6A34F6F8D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0737" y="386745"/>
            <a:ext cx="2976532" cy="63335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530B6E-7C90-A2AD-BFD5-E490DBC77D2E}"/>
              </a:ext>
            </a:extLst>
          </p:cNvPr>
          <p:cNvSpPr txBox="1"/>
          <p:nvPr/>
        </p:nvSpPr>
        <p:spPr>
          <a:xfrm>
            <a:off x="524731" y="373772"/>
            <a:ext cx="7609619" cy="646331"/>
          </a:xfrm>
          <a:prstGeom prst="rect">
            <a:avLst/>
          </a:prstGeom>
          <a:noFill/>
        </p:spPr>
        <p:txBody>
          <a:bodyPr wrap="square" rtlCol="0">
            <a:spAutoFit/>
          </a:bodyPr>
          <a:lstStyle/>
          <a:p>
            <a:r>
              <a:rPr lang="en-GB" sz="3600" b="1" dirty="0">
                <a:solidFill>
                  <a:srgbClr val="0F516D"/>
                </a:solidFill>
                <a:latin typeface="Arial" panose="020B0604020202020204" pitchFamily="34" charset="0"/>
                <a:cs typeface="Arial" panose="020B0604020202020204" pitchFamily="34" charset="0"/>
              </a:rPr>
              <a:t>Patients and Service Users</a:t>
            </a:r>
          </a:p>
        </p:txBody>
      </p:sp>
      <p:sp>
        <p:nvSpPr>
          <p:cNvPr id="21" name="TextBox 20">
            <a:extLst>
              <a:ext uri="{FF2B5EF4-FFF2-40B4-BE49-F238E27FC236}">
                <a16:creationId xmlns:a16="http://schemas.microsoft.com/office/drawing/2014/main" id="{C6DC7501-20DA-33B1-4703-0568A959263D}"/>
              </a:ext>
            </a:extLst>
          </p:cNvPr>
          <p:cNvSpPr txBox="1"/>
          <p:nvPr/>
        </p:nvSpPr>
        <p:spPr>
          <a:xfrm>
            <a:off x="3248422" y="1269995"/>
            <a:ext cx="8695928" cy="5078313"/>
          </a:xfrm>
          <a:prstGeom prst="rect">
            <a:avLst/>
          </a:prstGeom>
          <a:noFill/>
        </p:spPr>
        <p:txBody>
          <a:bodyPr wrap="square">
            <a:spAutoFit/>
          </a:bodyPr>
          <a:lstStyle/>
          <a:p>
            <a:pPr marL="285750" indent="-285750">
              <a:buClr>
                <a:srgbClr val="105471"/>
              </a:buClr>
              <a:buSzPct val="90000"/>
              <a:buFont typeface="Arial" panose="020B0604020202020204" pitchFamily="34" charset="0"/>
              <a:buChar char="•"/>
            </a:pPr>
            <a:r>
              <a:rPr lang="en-GB" dirty="0">
                <a:latin typeface="Arial" panose="020B0604020202020204" pitchFamily="34" charset="0"/>
                <a:cs typeface="Arial" panose="020B0604020202020204" pitchFamily="34" charset="0"/>
              </a:rPr>
              <a:t>Secure sharing of information between health and care services is essential for safe and effective care.</a:t>
            </a:r>
          </a:p>
          <a:p>
            <a:pPr marL="285750" indent="-285750">
              <a:buClr>
                <a:srgbClr val="105471"/>
              </a:buClr>
              <a:buSzPct val="900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Clr>
                <a:srgbClr val="105471"/>
              </a:buClr>
              <a:buSzPct val="90000"/>
              <a:buFont typeface="Arial" panose="020B0604020202020204" pitchFamily="34" charset="0"/>
              <a:buChar char="•"/>
            </a:pPr>
            <a:r>
              <a:rPr lang="en-GB" dirty="0">
                <a:latin typeface="Arial" panose="020B0604020202020204" pitchFamily="34" charset="0"/>
                <a:cs typeface="Arial" panose="020B0604020202020204" pitchFamily="34" charset="0"/>
              </a:rPr>
              <a:t>The London Care Record can be used whenever you are providing care for an individual. It is not an individual’s full health record, rather a summary of information that is useful to you at the point of care.</a:t>
            </a:r>
          </a:p>
          <a:p>
            <a:pPr marL="285750" indent="-285750">
              <a:buClr>
                <a:srgbClr val="105471"/>
              </a:buClr>
              <a:buSzPct val="900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Clr>
                <a:srgbClr val="105471"/>
              </a:buClr>
              <a:buSzPct val="90000"/>
              <a:buFont typeface="Arial" panose="020B0604020202020204" pitchFamily="34" charset="0"/>
              <a:buChar char="•"/>
            </a:pPr>
            <a:r>
              <a:rPr lang="en-GB" dirty="0">
                <a:latin typeface="Arial" panose="020B0604020202020204" pitchFamily="34" charset="0"/>
                <a:cs typeface="Arial" panose="020B0604020202020204" pitchFamily="34" charset="0"/>
              </a:rPr>
              <a:t>While you do not need to ask a person’s consent to view their information in the London Care Record it is important to be transparent and inform them that you are accessing their record whenever possible.</a:t>
            </a:r>
          </a:p>
          <a:p>
            <a:pPr marL="285750" indent="-285750">
              <a:buClr>
                <a:srgbClr val="105471"/>
              </a:buClr>
              <a:buSzPct val="900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Clr>
                <a:srgbClr val="105471"/>
              </a:buClr>
              <a:buSzPct val="90000"/>
              <a:buFont typeface="Arial" panose="020B0604020202020204" pitchFamily="34" charset="0"/>
              <a:buChar char="•"/>
            </a:pPr>
            <a:r>
              <a:rPr lang="en-GB" dirty="0">
                <a:latin typeface="Arial" panose="020B0604020202020204" pitchFamily="34" charset="0"/>
                <a:cs typeface="Arial" panose="020B0604020202020204" pitchFamily="34" charset="0"/>
              </a:rPr>
              <a:t>People can choose to object to their information being shared for direct care. It is important to make sure that they understand that not providing access to their records may affect the care they receive.</a:t>
            </a:r>
          </a:p>
          <a:p>
            <a:pPr marL="285750" indent="-285750">
              <a:buClr>
                <a:srgbClr val="105471"/>
              </a:buClr>
              <a:buSzPct val="900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Clr>
                <a:srgbClr val="105471"/>
              </a:buClr>
              <a:buSzPct val="90000"/>
              <a:buFont typeface="Arial" panose="020B0604020202020204" pitchFamily="34" charset="0"/>
              <a:buChar char="•"/>
            </a:pPr>
            <a:r>
              <a:rPr lang="en-GB" dirty="0">
                <a:latin typeface="Arial" panose="020B0604020202020204" pitchFamily="34" charset="0"/>
                <a:cs typeface="Arial" panose="020B0604020202020204" pitchFamily="34" charset="0"/>
              </a:rPr>
              <a:t>If they do wish to object, they should be advised to contact the person providing care to them at each organisation who holds records about their care. Each organisation will have their own process to manage objections.</a:t>
            </a:r>
          </a:p>
        </p:txBody>
      </p:sp>
      <p:sp>
        <p:nvSpPr>
          <p:cNvPr id="23" name="Rectangle 6">
            <a:extLst>
              <a:ext uri="{FF2B5EF4-FFF2-40B4-BE49-F238E27FC236}">
                <a16:creationId xmlns:a16="http://schemas.microsoft.com/office/drawing/2014/main" id="{DB80927E-DFD3-9452-F4AB-ACE6E624BF1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5">
            <a:extLst>
              <a:ext uri="{FF2B5EF4-FFF2-40B4-BE49-F238E27FC236}">
                <a16:creationId xmlns:a16="http://schemas.microsoft.com/office/drawing/2014/main" id="{8712B060-78EF-0AAC-7AAB-BEF15F34D61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E142DF2E-41A4-EEDC-C21D-AF7BC80F4C03}"/>
              </a:ext>
            </a:extLst>
          </p:cNvPr>
          <p:cNvPicPr>
            <a:picLocks noChangeAspect="1"/>
          </p:cNvPicPr>
          <p:nvPr/>
        </p:nvPicPr>
        <p:blipFill rotWithShape="1">
          <a:blip r:embed="rId3"/>
          <a:srcRect l="25450" t="1" b="31257"/>
          <a:stretch/>
        </p:blipFill>
        <p:spPr>
          <a:xfrm>
            <a:off x="621922" y="1368422"/>
            <a:ext cx="2464180" cy="1804502"/>
          </a:xfrm>
          <a:prstGeom prst="rect">
            <a:avLst/>
          </a:prstGeom>
        </p:spPr>
      </p:pic>
      <p:pic>
        <p:nvPicPr>
          <p:cNvPr id="11" name="Picture 10">
            <a:extLst>
              <a:ext uri="{FF2B5EF4-FFF2-40B4-BE49-F238E27FC236}">
                <a16:creationId xmlns:a16="http://schemas.microsoft.com/office/drawing/2014/main" id="{5F30C6A8-AC7E-1985-5EE1-A6278368BBF2}"/>
              </a:ext>
            </a:extLst>
          </p:cNvPr>
          <p:cNvPicPr>
            <a:picLocks noChangeAspect="1"/>
          </p:cNvPicPr>
          <p:nvPr/>
        </p:nvPicPr>
        <p:blipFill rotWithShape="1">
          <a:blip r:embed="rId4"/>
          <a:srcRect b="18451"/>
          <a:stretch/>
        </p:blipFill>
        <p:spPr>
          <a:xfrm flipH="1">
            <a:off x="621921" y="4658923"/>
            <a:ext cx="2464178" cy="1689385"/>
          </a:xfrm>
          <a:prstGeom prst="rect">
            <a:avLst/>
          </a:prstGeom>
        </p:spPr>
      </p:pic>
      <p:sp>
        <p:nvSpPr>
          <p:cNvPr id="4" name="Rectangle 3">
            <a:extLst>
              <a:ext uri="{FF2B5EF4-FFF2-40B4-BE49-F238E27FC236}">
                <a16:creationId xmlns:a16="http://schemas.microsoft.com/office/drawing/2014/main" id="{EA1F00DB-0226-7264-278B-61D2F4CD8B2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7475F458-3AF8-5CF8-2E05-EF4CDE53B0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4" name="Picture 13">
            <a:extLst>
              <a:ext uri="{FF2B5EF4-FFF2-40B4-BE49-F238E27FC236}">
                <a16:creationId xmlns:a16="http://schemas.microsoft.com/office/drawing/2014/main" id="{FFDC0873-FE79-43EC-B0AD-8B3FFCD44A03}"/>
              </a:ext>
            </a:extLst>
          </p:cNvPr>
          <p:cNvPicPr>
            <a:picLocks noChangeAspect="1"/>
          </p:cNvPicPr>
          <p:nvPr/>
        </p:nvPicPr>
        <p:blipFill rotWithShape="1">
          <a:blip r:embed="rId5"/>
          <a:srcRect l="16674" r="1902"/>
          <a:stretch/>
        </p:blipFill>
        <p:spPr>
          <a:xfrm flipH="1">
            <a:off x="619293" y="3270421"/>
            <a:ext cx="2464181" cy="1296045"/>
          </a:xfrm>
          <a:prstGeom prst="rect">
            <a:avLst/>
          </a:prstGeom>
        </p:spPr>
      </p:pic>
    </p:spTree>
    <p:extLst>
      <p:ext uri="{BB962C8B-B14F-4D97-AF65-F5344CB8AC3E}">
        <p14:creationId xmlns:p14="http://schemas.microsoft.com/office/powerpoint/2010/main" val="3285507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EAB6CE59-AFA9-5C43-FB81-608919E6831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0648C1F8-D4FD-DAE2-6CD7-3BB374AFE95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119A659C-05EC-E9D6-F596-CAADFE9241A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a:extLst>
              <a:ext uri="{FF2B5EF4-FFF2-40B4-BE49-F238E27FC236}">
                <a16:creationId xmlns:a16="http://schemas.microsoft.com/office/drawing/2014/main" id="{AD82C783-2910-FE6A-9144-6A34F6F8D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0737" y="386745"/>
            <a:ext cx="2976532" cy="63335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530B6E-7C90-A2AD-BFD5-E490DBC77D2E}"/>
              </a:ext>
            </a:extLst>
          </p:cNvPr>
          <p:cNvSpPr txBox="1"/>
          <p:nvPr/>
        </p:nvSpPr>
        <p:spPr>
          <a:xfrm>
            <a:off x="524731" y="373772"/>
            <a:ext cx="7609619" cy="1200329"/>
          </a:xfrm>
          <a:prstGeom prst="rect">
            <a:avLst/>
          </a:prstGeom>
          <a:noFill/>
        </p:spPr>
        <p:txBody>
          <a:bodyPr wrap="square" rtlCol="0">
            <a:spAutoFit/>
          </a:bodyPr>
          <a:lstStyle/>
          <a:p>
            <a:r>
              <a:rPr lang="en-GB" sz="3600" b="1" dirty="0">
                <a:solidFill>
                  <a:srgbClr val="0F516D"/>
                </a:solidFill>
                <a:latin typeface="Arial" panose="020B0604020202020204" pitchFamily="34" charset="0"/>
                <a:cs typeface="Arial" panose="020B0604020202020204" pitchFamily="34" charset="0"/>
              </a:rPr>
              <a:t>What difference does the London Care Record make?</a:t>
            </a:r>
          </a:p>
        </p:txBody>
      </p:sp>
      <p:sp>
        <p:nvSpPr>
          <p:cNvPr id="23" name="Rectangle 6">
            <a:extLst>
              <a:ext uri="{FF2B5EF4-FFF2-40B4-BE49-F238E27FC236}">
                <a16:creationId xmlns:a16="http://schemas.microsoft.com/office/drawing/2014/main" id="{DB80927E-DFD3-9452-F4AB-ACE6E624BF1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19">
            <a:extLst>
              <a:ext uri="{FF2B5EF4-FFF2-40B4-BE49-F238E27FC236}">
                <a16:creationId xmlns:a16="http://schemas.microsoft.com/office/drawing/2014/main" id="{7A080D3E-6F92-0B64-4A12-278CEF6E0AA0}"/>
              </a:ext>
            </a:extLst>
          </p:cNvPr>
          <p:cNvSpPr txBox="1"/>
          <p:nvPr/>
        </p:nvSpPr>
        <p:spPr>
          <a:xfrm>
            <a:off x="625251" y="1707451"/>
            <a:ext cx="10419040" cy="830997"/>
          </a:xfrm>
          <a:prstGeom prst="rect">
            <a:avLst/>
          </a:prstGeom>
        </p:spPr>
        <p:txBody>
          <a:bodyPr wrap="square" lIns="0" tIns="0" rIns="0" bIns="0" rtlCol="0" anchor="t">
            <a:spAutoFit/>
          </a:bodyPr>
          <a:lstStyle/>
          <a:p>
            <a:r>
              <a:rPr lang="en-US" dirty="0">
                <a:latin typeface="Arial" panose="020B0604020202020204" pitchFamily="34" charset="0"/>
                <a:cs typeface="Arial" panose="020B0604020202020204" pitchFamily="34" charset="0"/>
              </a:rPr>
              <a:t>“When patients are transferred to our stroke unit, our stroke team can immediately see what investigations have already been carried out and can access the results.”</a:t>
            </a:r>
          </a:p>
          <a:p>
            <a:pPr algn="l"/>
            <a:r>
              <a:rPr lang="en-US" b="1" dirty="0">
                <a:solidFill>
                  <a:srgbClr val="0F516D"/>
                </a:solidFill>
                <a:latin typeface="Arial" panose="020B0604020202020204" pitchFamily="34" charset="0"/>
                <a:cs typeface="Arial" panose="020B0604020202020204" pitchFamily="34" charset="0"/>
              </a:rPr>
              <a:t>Consultant Geriatrician</a:t>
            </a:r>
          </a:p>
        </p:txBody>
      </p:sp>
      <p:sp>
        <p:nvSpPr>
          <p:cNvPr id="11" name="TextBox 20">
            <a:extLst>
              <a:ext uri="{FF2B5EF4-FFF2-40B4-BE49-F238E27FC236}">
                <a16:creationId xmlns:a16="http://schemas.microsoft.com/office/drawing/2014/main" id="{DF5B8E33-1A4B-5DAC-852F-423156A192FA}"/>
              </a:ext>
            </a:extLst>
          </p:cNvPr>
          <p:cNvSpPr txBox="1"/>
          <p:nvPr/>
        </p:nvSpPr>
        <p:spPr>
          <a:xfrm>
            <a:off x="625251" y="3673433"/>
            <a:ext cx="10419040" cy="830997"/>
          </a:xfrm>
          <a:prstGeom prst="rect">
            <a:avLst/>
          </a:prstGeom>
        </p:spPr>
        <p:txBody>
          <a:bodyPr wrap="square" lIns="0" tIns="0" rIns="0" bIns="0" rtlCol="0" anchor="t">
            <a:spAutoFit/>
          </a:bodyPr>
          <a:lstStyle/>
          <a:p>
            <a:r>
              <a:rPr lang="en-US" dirty="0">
                <a:latin typeface="Arial" panose="020B0604020202020204" pitchFamily="34" charset="0"/>
                <a:cs typeface="Arial" panose="020B0604020202020204" pitchFamily="34" charset="0"/>
              </a:rPr>
              <a:t>“By accessing the London Care Record</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 could see patient’s full MRI results. This information changed my management plan of the patient who needed urgent assistance due to the severe pain.”</a:t>
            </a:r>
            <a:endParaRPr lang="en-US" dirty="0">
              <a:solidFill>
                <a:srgbClr val="FCFCFC"/>
              </a:solidFill>
              <a:latin typeface="Arial" panose="020B0604020202020204" pitchFamily="34" charset="0"/>
              <a:cs typeface="Arial" panose="020B0604020202020204" pitchFamily="34" charset="0"/>
            </a:endParaRPr>
          </a:p>
          <a:p>
            <a:r>
              <a:rPr lang="en-US" b="1" dirty="0">
                <a:solidFill>
                  <a:srgbClr val="0F516D"/>
                </a:solidFill>
                <a:latin typeface="Arial" panose="020B0604020202020204" pitchFamily="34" charset="0"/>
                <a:cs typeface="Arial" panose="020B0604020202020204" pitchFamily="34" charset="0"/>
              </a:rPr>
              <a:t>Clinician</a:t>
            </a:r>
            <a:endParaRPr lang="en-US" dirty="0">
              <a:solidFill>
                <a:srgbClr val="F8BA4C"/>
              </a:solidFill>
              <a:latin typeface="Arial" panose="020B0604020202020204" pitchFamily="34" charset="0"/>
              <a:cs typeface="Arial" panose="020B0604020202020204" pitchFamily="34" charset="0"/>
            </a:endParaRPr>
          </a:p>
        </p:txBody>
      </p:sp>
      <p:sp>
        <p:nvSpPr>
          <p:cNvPr id="14" name="TextBox 29">
            <a:extLst>
              <a:ext uri="{FF2B5EF4-FFF2-40B4-BE49-F238E27FC236}">
                <a16:creationId xmlns:a16="http://schemas.microsoft.com/office/drawing/2014/main" id="{95420A16-67C2-7437-D619-1775BA0B0079}"/>
              </a:ext>
            </a:extLst>
          </p:cNvPr>
          <p:cNvSpPr txBox="1"/>
          <p:nvPr/>
        </p:nvSpPr>
        <p:spPr>
          <a:xfrm>
            <a:off x="625251" y="2690442"/>
            <a:ext cx="10419040" cy="1384995"/>
          </a:xfrm>
          <a:prstGeom prst="rect">
            <a:avLst/>
          </a:prstGeom>
        </p:spPr>
        <p:txBody>
          <a:bodyPr wrap="square" lIns="0" tIns="0" rIns="0" bIns="0" rtlCol="0" anchor="t">
            <a:spAutoFit/>
          </a:bodyPr>
          <a:lstStyle/>
          <a:p>
            <a:r>
              <a:rPr lang="en-GB" dirty="0">
                <a:latin typeface="Arial" panose="020B0604020202020204" pitchFamily="34" charset="0"/>
                <a:cs typeface="Arial" panose="020B0604020202020204" pitchFamily="34" charset="0"/>
              </a:rPr>
              <a:t>“The wide range of information in the London Care record is just fantastic, especially for those working in urgent care. And it is all available at a click of a link 24/7.” </a:t>
            </a:r>
          </a:p>
          <a:p>
            <a:r>
              <a:rPr lang="en-GB" b="1" dirty="0">
                <a:solidFill>
                  <a:srgbClr val="105471"/>
                </a:solidFill>
                <a:latin typeface="Arial" panose="020B0604020202020204" pitchFamily="34" charset="0"/>
                <a:cs typeface="Arial" panose="020B0604020202020204" pitchFamily="34" charset="0"/>
              </a:rPr>
              <a:t>ED Consultant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endParaRPr lang="en-US" b="1" dirty="0">
              <a:solidFill>
                <a:srgbClr val="0F516D"/>
              </a:solidFill>
              <a:latin typeface="Arial" panose="020B0604020202020204" pitchFamily="34" charset="0"/>
              <a:cs typeface="Arial" panose="020B0604020202020204" pitchFamily="34" charset="0"/>
            </a:endParaRPr>
          </a:p>
        </p:txBody>
      </p:sp>
      <p:sp>
        <p:nvSpPr>
          <p:cNvPr id="17" name="TextBox 41">
            <a:extLst>
              <a:ext uri="{FF2B5EF4-FFF2-40B4-BE49-F238E27FC236}">
                <a16:creationId xmlns:a16="http://schemas.microsoft.com/office/drawing/2014/main" id="{C172D1E3-B93E-6435-FAB7-B7C1FE4F1039}"/>
              </a:ext>
            </a:extLst>
          </p:cNvPr>
          <p:cNvSpPr txBox="1"/>
          <p:nvPr/>
        </p:nvSpPr>
        <p:spPr>
          <a:xfrm>
            <a:off x="625251" y="4639894"/>
            <a:ext cx="10419040" cy="830997"/>
          </a:xfrm>
          <a:prstGeom prst="rect">
            <a:avLst/>
          </a:prstGeom>
        </p:spPr>
        <p:txBody>
          <a:bodyPr wrap="square" lIns="0" tIns="0" rIns="0" bIns="0" rtlCol="0" anchor="t">
            <a:spAutoFit/>
          </a:bodyPr>
          <a:lstStyle/>
          <a:p>
            <a:r>
              <a:rPr lang="en-US" dirty="0">
                <a:latin typeface="Arial" panose="020B0604020202020204" pitchFamily="34" charset="0"/>
                <a:cs typeface="Arial" panose="020B0604020202020204" pitchFamily="34" charset="0"/>
              </a:rPr>
              <a:t>“I can see quickly if a safeguarding assessment has been carried out by social care services, and if not, I can make an immediate referral.”</a:t>
            </a:r>
          </a:p>
          <a:p>
            <a:pPr algn="l"/>
            <a:r>
              <a:rPr lang="en-US" b="1" dirty="0">
                <a:solidFill>
                  <a:srgbClr val="0F516D"/>
                </a:solidFill>
                <a:latin typeface="Arial" panose="020B0604020202020204" pitchFamily="34" charset="0"/>
                <a:cs typeface="Arial" panose="020B0604020202020204" pitchFamily="34" charset="0"/>
              </a:rPr>
              <a:t>GP</a:t>
            </a:r>
          </a:p>
        </p:txBody>
      </p:sp>
      <p:sp>
        <p:nvSpPr>
          <p:cNvPr id="18" name="Rectangle 3">
            <a:extLst>
              <a:ext uri="{FF2B5EF4-FFF2-40B4-BE49-F238E27FC236}">
                <a16:creationId xmlns:a16="http://schemas.microsoft.com/office/drawing/2014/main" id="{8DD9311E-0CBB-FABF-E780-1C5F300A1D2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6">
            <a:extLst>
              <a:ext uri="{FF2B5EF4-FFF2-40B4-BE49-F238E27FC236}">
                <a16:creationId xmlns:a16="http://schemas.microsoft.com/office/drawing/2014/main" id="{C5324AA7-8E6A-4BB0-BDF6-39B91C85B48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12">
            <a:extLst>
              <a:ext uri="{FF2B5EF4-FFF2-40B4-BE49-F238E27FC236}">
                <a16:creationId xmlns:a16="http://schemas.microsoft.com/office/drawing/2014/main" id="{5A7DEEFD-E7C0-694B-FB2A-4F61283E918B}"/>
              </a:ext>
            </a:extLst>
          </p:cNvPr>
          <p:cNvSpPr>
            <a:spLocks noChangeArrowheads="1"/>
          </p:cNvSpPr>
          <p:nvPr/>
        </p:nvSpPr>
        <p:spPr bwMode="auto">
          <a:xfrm>
            <a:off x="0" y="151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15">
            <a:extLst>
              <a:ext uri="{FF2B5EF4-FFF2-40B4-BE49-F238E27FC236}">
                <a16:creationId xmlns:a16="http://schemas.microsoft.com/office/drawing/2014/main" id="{2D362152-CE4B-94BF-64C7-52BA0CDEA2A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3">
            <a:extLst>
              <a:ext uri="{FF2B5EF4-FFF2-40B4-BE49-F238E27FC236}">
                <a16:creationId xmlns:a16="http://schemas.microsoft.com/office/drawing/2014/main" id="{D688DB7F-A1F8-E1F0-3713-C87DDFD9C64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3573E7C7-DEB3-584D-7A52-F2110F514776}"/>
              </a:ext>
            </a:extLst>
          </p:cNvPr>
          <p:cNvSpPr/>
          <p:nvPr/>
        </p:nvSpPr>
        <p:spPr>
          <a:xfrm>
            <a:off x="1" y="5991226"/>
            <a:ext cx="12192000" cy="458440"/>
          </a:xfrm>
          <a:prstGeom prst="rect">
            <a:avLst/>
          </a:prstGeom>
          <a:solidFill>
            <a:srgbClr val="F9BA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4">
            <a:extLst>
              <a:ext uri="{FF2B5EF4-FFF2-40B4-BE49-F238E27FC236}">
                <a16:creationId xmlns:a16="http://schemas.microsoft.com/office/drawing/2014/main" id="{8F5ACB42-5314-068F-925D-90A338083D33}"/>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6">
            <a:extLst>
              <a:ext uri="{FF2B5EF4-FFF2-40B4-BE49-F238E27FC236}">
                <a16:creationId xmlns:a16="http://schemas.microsoft.com/office/drawing/2014/main" id="{5ABAFE5E-7010-A5B8-AD6B-B3CA6689C2C8}"/>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YACgEZ1cb1Q 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1B59B045-F812-2ADC-EC00-2B8309F9C4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17" b="9646"/>
          <a:stretch/>
        </p:blipFill>
        <p:spPr bwMode="auto">
          <a:xfrm>
            <a:off x="1612487" y="5583049"/>
            <a:ext cx="2812941" cy="12841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Young Multiracial Doctor Having Fun with Little Girl on Wheelchair.">
            <a:extLst>
              <a:ext uri="{FF2B5EF4-FFF2-40B4-BE49-F238E27FC236}">
                <a16:creationId xmlns:a16="http://schemas.microsoft.com/office/drawing/2014/main" id="{AE1C6634-AFF3-2C26-AF40-99FDD55D88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11" r="20703" b="27152"/>
          <a:stretch/>
        </p:blipFill>
        <p:spPr bwMode="auto">
          <a:xfrm>
            <a:off x="6812415" y="4924337"/>
            <a:ext cx="3767098" cy="19336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id="{1729CEBC-4936-F7EB-B04E-3EBBDCE8F9A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6563"/>
          <a:stretch/>
        </p:blipFill>
        <p:spPr bwMode="auto">
          <a:xfrm flipH="1">
            <a:off x="4035920" y="5349297"/>
            <a:ext cx="3043863" cy="152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171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2529</TotalTime>
  <Words>1042</Words>
  <Application>Microsoft Office PowerPoint</Application>
  <PresentationFormat>Widescreen</PresentationFormat>
  <Paragraphs>179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YACgEZ1cb1Q 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Priscillia OHORON ASSEMIEN (Student)</dc:creator>
  <cp:lastModifiedBy>SEAR, Iain (NHS NORTH EAST LONDON ICB - A3A8R)</cp:lastModifiedBy>
  <cp:revision>22</cp:revision>
  <dcterms:created xsi:type="dcterms:W3CDTF">2023-10-29T22:54:44Z</dcterms:created>
  <dcterms:modified xsi:type="dcterms:W3CDTF">2024-03-05T14:27:38Z</dcterms:modified>
</cp:coreProperties>
</file>